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sldIdLst>
    <p:sldId id="371" r:id="rId2"/>
    <p:sldId id="370" r:id="rId3"/>
    <p:sldId id="381" r:id="rId4"/>
    <p:sldId id="434" r:id="rId5"/>
    <p:sldId id="435" r:id="rId6"/>
    <p:sldId id="418" r:id="rId7"/>
    <p:sldId id="419" r:id="rId8"/>
    <p:sldId id="424" r:id="rId9"/>
    <p:sldId id="425" r:id="rId10"/>
    <p:sldId id="421" r:id="rId11"/>
    <p:sldId id="420" r:id="rId12"/>
    <p:sldId id="426" r:id="rId13"/>
    <p:sldId id="428" r:id="rId14"/>
    <p:sldId id="429" r:id="rId15"/>
    <p:sldId id="427" r:id="rId16"/>
    <p:sldId id="433" r:id="rId17"/>
    <p:sldId id="409" r:id="rId18"/>
    <p:sldId id="411" r:id="rId19"/>
    <p:sldId id="415" r:id="rId20"/>
    <p:sldId id="441" r:id="rId21"/>
    <p:sldId id="443" r:id="rId22"/>
    <p:sldId id="442" r:id="rId23"/>
    <p:sldId id="444" r:id="rId24"/>
    <p:sldId id="437" r:id="rId25"/>
    <p:sldId id="436" r:id="rId26"/>
    <p:sldId id="432" r:id="rId27"/>
    <p:sldId id="375" r:id="rId28"/>
    <p:sldId id="394" r:id="rId29"/>
    <p:sldId id="439" r:id="rId30"/>
    <p:sldId id="401" r:id="rId31"/>
    <p:sldId id="402" r:id="rId32"/>
    <p:sldId id="440" r:id="rId33"/>
    <p:sldId id="382" r:id="rId34"/>
    <p:sldId id="405" r:id="rId35"/>
    <p:sldId id="384" r:id="rId36"/>
    <p:sldId id="406" r:id="rId37"/>
    <p:sldId id="407" r:id="rId38"/>
    <p:sldId id="404" r:id="rId39"/>
    <p:sldId id="447" r:id="rId40"/>
    <p:sldId id="438" r:id="rId41"/>
    <p:sldId id="446" r:id="rId42"/>
    <p:sldId id="449" r:id="rId43"/>
    <p:sldId id="403" r:id="rId44"/>
    <p:sldId id="367" r:id="rId45"/>
    <p:sldId id="383" r:id="rId46"/>
    <p:sldId id="380" r:id="rId47"/>
    <p:sldId id="386" r:id="rId48"/>
    <p:sldId id="387" r:id="rId49"/>
    <p:sldId id="391" r:id="rId50"/>
    <p:sldId id="388" r:id="rId51"/>
    <p:sldId id="389" r:id="rId52"/>
    <p:sldId id="390" r:id="rId53"/>
    <p:sldId id="392" r:id="rId54"/>
    <p:sldId id="396" r:id="rId55"/>
    <p:sldId id="393" r:id="rId56"/>
    <p:sldId id="395" r:id="rId57"/>
    <p:sldId id="397" r:id="rId58"/>
    <p:sldId id="448" r:id="rId59"/>
    <p:sldId id="332" r:id="rId6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480" autoAdjust="0"/>
  </p:normalViewPr>
  <p:slideViewPr>
    <p:cSldViewPr snapToGrid="0">
      <p:cViewPr varScale="1">
        <p:scale>
          <a:sx n="90" d="100"/>
          <a:sy n="90" d="100"/>
        </p:scale>
        <p:origin x="14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DBF20E-B364-4788-835A-D02994831A09}" type="datetimeFigureOut">
              <a:rPr lang="en-US" smtClean="0"/>
              <a:t>7/16/2019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C567344-0CAD-4F84-8294-7D8E87B75C99}" type="slidenum">
              <a:rPr lang="en-US" smtClean="0"/>
              <a:t>‹#›</a:t>
            </a:fld>
            <a:endParaRPr lang="en-US"/>
          </a:p>
        </p:txBody>
      </p:sp>
    </p:spTree>
    <p:extLst>
      <p:ext uri="{BB962C8B-B14F-4D97-AF65-F5344CB8AC3E}">
        <p14:creationId xmlns:p14="http://schemas.microsoft.com/office/powerpoint/2010/main" val="985814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Vegetable_oi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lanetnatural.com/pest-problem-solver/lawn-pests/aphid-contro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time today is:</a:t>
            </a:r>
          </a:p>
          <a:p>
            <a:pPr marL="232943" indent="-232943">
              <a:buFont typeface="+mj-lt"/>
              <a:buAutoNum type="arabicPeriod"/>
            </a:pPr>
            <a:r>
              <a:rPr lang="en-US" b="1" dirty="0"/>
              <a:t>Discuss a few common issues happening NOW in the garden and things you can do NOW to manage it.</a:t>
            </a:r>
          </a:p>
          <a:p>
            <a:pPr marL="232943" indent="-232943">
              <a:buFont typeface="+mj-lt"/>
              <a:buAutoNum type="arabicPeriod"/>
            </a:pPr>
            <a:r>
              <a:rPr lang="en-US" b="1" dirty="0"/>
              <a:t>Reframe how we see these problems to better prepare for spring</a:t>
            </a:r>
          </a:p>
          <a:p>
            <a:pPr marL="232943" indent="-232943">
              <a:buFont typeface="+mj-lt"/>
              <a:buAutoNum type="arabicPeriod"/>
            </a:pPr>
            <a:r>
              <a:rPr lang="en-US" b="1" dirty="0"/>
              <a:t>Question and Dialogue last 20 minutes or so.</a:t>
            </a:r>
          </a:p>
          <a:p>
            <a:endParaRPr lang="en-US" b="1" dirty="0"/>
          </a:p>
          <a:p>
            <a:endParaRPr lang="en-US" b="1" dirty="0"/>
          </a:p>
          <a:p>
            <a:r>
              <a:rPr lang="en-US" b="1" dirty="0"/>
              <a:t>Rules:</a:t>
            </a:r>
          </a:p>
          <a:p>
            <a:endParaRPr lang="en-US" b="1" dirty="0"/>
          </a:p>
          <a:p>
            <a:pPr marL="232943" indent="-232943">
              <a:buFont typeface="+mj-lt"/>
              <a:buAutoNum type="arabicPeriod"/>
            </a:pPr>
            <a:r>
              <a:rPr lang="en-US" b="0" dirty="0"/>
              <a:t>Feel free to ask questions</a:t>
            </a:r>
          </a:p>
          <a:p>
            <a:endParaRPr lang="en-US" dirty="0"/>
          </a:p>
          <a:p>
            <a:endParaRPr lang="en-US" dirty="0"/>
          </a:p>
        </p:txBody>
      </p:sp>
      <p:sp>
        <p:nvSpPr>
          <p:cNvPr id="4" name="Slide Number Placeholder 3"/>
          <p:cNvSpPr>
            <a:spLocks noGrp="1"/>
          </p:cNvSpPr>
          <p:nvPr>
            <p:ph type="sldNum" sz="quarter" idx="5"/>
          </p:nvPr>
        </p:nvSpPr>
        <p:spPr/>
        <p:txBody>
          <a:bodyPr/>
          <a:lstStyle/>
          <a:p>
            <a:fld id="{4C567344-0CAD-4F84-8294-7D8E87B75C99}" type="slidenum">
              <a:rPr lang="en-US" smtClean="0"/>
              <a:t>1</a:t>
            </a:fld>
            <a:endParaRPr lang="en-US"/>
          </a:p>
        </p:txBody>
      </p:sp>
    </p:spTree>
    <p:extLst>
      <p:ext uri="{BB962C8B-B14F-4D97-AF65-F5344CB8AC3E}">
        <p14:creationId xmlns:p14="http://schemas.microsoft.com/office/powerpoint/2010/main" val="104858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Conversation…</a:t>
            </a:r>
          </a:p>
        </p:txBody>
      </p:sp>
      <p:sp>
        <p:nvSpPr>
          <p:cNvPr id="4" name="Slide Number Placeholder 3"/>
          <p:cNvSpPr>
            <a:spLocks noGrp="1"/>
          </p:cNvSpPr>
          <p:nvPr>
            <p:ph type="sldNum" sz="quarter" idx="5"/>
          </p:nvPr>
        </p:nvSpPr>
        <p:spPr/>
        <p:txBody>
          <a:bodyPr/>
          <a:lstStyle/>
          <a:p>
            <a:fld id="{4C567344-0CAD-4F84-8294-7D8E87B75C99}" type="slidenum">
              <a:rPr lang="en-US" smtClean="0"/>
              <a:t>24</a:t>
            </a:fld>
            <a:endParaRPr lang="en-US"/>
          </a:p>
        </p:txBody>
      </p:sp>
    </p:spTree>
    <p:extLst>
      <p:ext uri="{BB962C8B-B14F-4D97-AF65-F5344CB8AC3E}">
        <p14:creationId xmlns:p14="http://schemas.microsoft.com/office/powerpoint/2010/main" val="412960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an oak tree can support hundreds of species of plants and animals. Whereas a </a:t>
            </a:r>
            <a:r>
              <a:rPr lang="en-US" dirty="0" err="1"/>
              <a:t>callery</a:t>
            </a:r>
            <a:r>
              <a:rPr lang="en-US" dirty="0"/>
              <a:t> pear tree, which is invasive, only a few. A family that knows each other for a longer time supports each other.</a:t>
            </a:r>
          </a:p>
        </p:txBody>
      </p:sp>
      <p:sp>
        <p:nvSpPr>
          <p:cNvPr id="4" name="Slide Number Placeholder 3"/>
          <p:cNvSpPr>
            <a:spLocks noGrp="1"/>
          </p:cNvSpPr>
          <p:nvPr>
            <p:ph type="sldNum" sz="quarter" idx="5"/>
          </p:nvPr>
        </p:nvSpPr>
        <p:spPr/>
        <p:txBody>
          <a:bodyPr/>
          <a:lstStyle/>
          <a:p>
            <a:fld id="{DDB9FEF3-FF35-48AD-A4E5-F05B8C406486}" type="slidenum">
              <a:rPr lang="en-US" smtClean="0"/>
              <a:t>27</a:t>
            </a:fld>
            <a:endParaRPr lang="en-US"/>
          </a:p>
        </p:txBody>
      </p:sp>
    </p:spTree>
    <p:extLst>
      <p:ext uri="{BB962C8B-B14F-4D97-AF65-F5344CB8AC3E}">
        <p14:creationId xmlns:p14="http://schemas.microsoft.com/office/powerpoint/2010/main" val="263848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are doing is </a:t>
            </a:r>
          </a:p>
        </p:txBody>
      </p:sp>
      <p:sp>
        <p:nvSpPr>
          <p:cNvPr id="4" name="Slide Number Placeholder 3"/>
          <p:cNvSpPr>
            <a:spLocks noGrp="1"/>
          </p:cNvSpPr>
          <p:nvPr>
            <p:ph type="sldNum" sz="quarter" idx="5"/>
          </p:nvPr>
        </p:nvSpPr>
        <p:spPr/>
        <p:txBody>
          <a:bodyPr/>
          <a:lstStyle/>
          <a:p>
            <a:fld id="{4C567344-0CAD-4F84-8294-7D8E87B75C99}" type="slidenum">
              <a:rPr lang="en-US" smtClean="0"/>
              <a:t>28</a:t>
            </a:fld>
            <a:endParaRPr lang="en-US"/>
          </a:p>
        </p:txBody>
      </p:sp>
    </p:spTree>
    <p:extLst>
      <p:ext uri="{BB962C8B-B14F-4D97-AF65-F5344CB8AC3E}">
        <p14:creationId xmlns:p14="http://schemas.microsoft.com/office/powerpoint/2010/main" val="2359462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definitions to soil health but I will broadly summarize it here:</a:t>
            </a:r>
          </a:p>
          <a:p>
            <a:endParaRPr lang="en-US" dirty="0"/>
          </a:p>
          <a:p>
            <a:pPr marL="171450" indent="-171450">
              <a:buFont typeface="Arial" panose="020B0604020202020204" pitchFamily="34" charset="0"/>
              <a:buChar char="•"/>
            </a:pPr>
            <a:r>
              <a:rPr lang="en-US" dirty="0"/>
              <a:t>When the soil is healthy, your plants are healthy, and we are healthy. </a:t>
            </a:r>
          </a:p>
          <a:p>
            <a:pPr marL="628650" lvl="1" indent="-171450">
              <a:buFont typeface="Arial" panose="020B0604020202020204" pitchFamily="34" charset="0"/>
              <a:buChar char="•"/>
            </a:pPr>
            <a:r>
              <a:rPr lang="en-US" dirty="0"/>
              <a:t>Insects attack plants that have a nutrient imbalance or deficiency first because those plants don’t have a defense mechanism.</a:t>
            </a:r>
          </a:p>
          <a:p>
            <a:pPr marL="171450" indent="-171450">
              <a:buFont typeface="Arial" panose="020B0604020202020204" pitchFamily="34" charset="0"/>
              <a:buChar char="•"/>
            </a:pPr>
            <a:r>
              <a:rPr lang="en-US" dirty="0"/>
              <a:t>Soil health nurtures and protects the soil microbiome and organic matter. </a:t>
            </a:r>
          </a:p>
          <a:p>
            <a:pPr marL="628650" lvl="1" indent="-171450">
              <a:buFont typeface="Arial" panose="020B0604020202020204" pitchFamily="34" charset="0"/>
              <a:buChar char="•"/>
            </a:pPr>
            <a:r>
              <a:rPr lang="en-US" dirty="0"/>
              <a:t>When the soil microorganisms are thriving, they deliver nutrients to the roots – that’s how it happens. (that’s why they need water). </a:t>
            </a:r>
          </a:p>
          <a:p>
            <a:pPr marL="628650" lvl="1" indent="-171450">
              <a:buFont typeface="Arial" panose="020B0604020202020204" pitchFamily="34" charset="0"/>
              <a:buChar char="•"/>
            </a:pPr>
            <a:r>
              <a:rPr lang="en-US" dirty="0"/>
              <a:t>AND – when the soil is thriving with bacteria and fungi, we inhale that or it gets on our skin and that boosts OUR immune system too!</a:t>
            </a:r>
          </a:p>
          <a:p>
            <a:pPr marL="628650" lvl="1" indent="-171450">
              <a:buFont typeface="Arial" panose="020B0604020202020204" pitchFamily="34" charset="0"/>
              <a:buChar char="•"/>
            </a:pPr>
            <a:r>
              <a:rPr lang="en-US" dirty="0"/>
              <a:t>Plants actually talk to one another through the microorganisms in the soil!!! Remember Avatar? It’s not science fiction – it is really true!</a:t>
            </a:r>
          </a:p>
          <a:p>
            <a:pPr marL="171450" indent="-171450">
              <a:buFont typeface="Arial" panose="020B0604020202020204" pitchFamily="34" charset="0"/>
              <a:buChar char="•"/>
            </a:pPr>
            <a:r>
              <a:rPr lang="en-US" dirty="0"/>
              <a:t>Shift in mindset from growing food to growing soil.</a:t>
            </a:r>
          </a:p>
          <a:p>
            <a:pPr marL="171450" indent="-171450">
              <a:buFont typeface="Arial" panose="020B0604020202020204" pitchFamily="34" charset="0"/>
              <a:buChar char="•"/>
            </a:pPr>
            <a:r>
              <a:rPr lang="en-US" dirty="0"/>
              <a:t>When this happens, soil is more porous yet holds more water, is better capable of mitigating diseases, holds more nutrients for longer, and more.</a:t>
            </a:r>
          </a:p>
          <a:p>
            <a:pPr marL="171450" indent="-171450">
              <a:buFont typeface="Arial" panose="020B0604020202020204" pitchFamily="34" charset="0"/>
              <a:buChar char="•"/>
            </a:pPr>
            <a:r>
              <a:rPr lang="en-US" dirty="0"/>
              <a:t>Most soil health practices have multiple benefits.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am fairly convinced that if we focused on building soil organic matter and practice good soil habits there would be few, if any, disease issues. And, if there were, then it was meant only to restore balance in the ecosystem.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how do we build soil health?</a:t>
            </a:r>
          </a:p>
          <a:p>
            <a:endParaRPr lang="en-US" dirty="0"/>
          </a:p>
        </p:txBody>
      </p:sp>
      <p:sp>
        <p:nvSpPr>
          <p:cNvPr id="4" name="Slide Number Placeholder 3"/>
          <p:cNvSpPr>
            <a:spLocks noGrp="1"/>
          </p:cNvSpPr>
          <p:nvPr>
            <p:ph type="sldNum" sz="quarter" idx="5"/>
          </p:nvPr>
        </p:nvSpPr>
        <p:spPr/>
        <p:txBody>
          <a:bodyPr/>
          <a:lstStyle/>
          <a:p>
            <a:fld id="{4C567344-0CAD-4F84-8294-7D8E87B75C99}" type="slidenum">
              <a:rPr lang="en-US" smtClean="0"/>
              <a:t>29</a:t>
            </a:fld>
            <a:endParaRPr lang="en-US"/>
          </a:p>
        </p:txBody>
      </p:sp>
    </p:spTree>
    <p:extLst>
      <p:ext uri="{BB962C8B-B14F-4D97-AF65-F5344CB8AC3E}">
        <p14:creationId xmlns:p14="http://schemas.microsoft.com/office/powerpoint/2010/main" val="4201888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Limit tilling if at all possible to the top two inches except in cases where noxious weeds, disease, or pests, can be eliminated through its use. </a:t>
            </a:r>
          </a:p>
          <a:p>
            <a:pPr marL="174708" indent="-174708">
              <a:buFont typeface="Arial" panose="020B0604020202020204" pitchFamily="34" charset="0"/>
              <a:buChar char="•"/>
            </a:pPr>
            <a:r>
              <a:rPr lang="en-US" dirty="0"/>
              <a:t>Tilling is good only momentarily as it brings more oxygen to microbes which feed the soil.</a:t>
            </a:r>
          </a:p>
          <a:p>
            <a:pPr marL="174708" indent="-174708">
              <a:buFont typeface="Arial" panose="020B0604020202020204" pitchFamily="34" charset="0"/>
              <a:buChar char="•"/>
            </a:pPr>
            <a:r>
              <a:rPr lang="en-US" dirty="0"/>
              <a:t>But, in the long run, and if used too much, it will exhaust the soil of organic matter which is where soil fertility and its immune capacity is stored.</a:t>
            </a:r>
          </a:p>
          <a:p>
            <a:pPr marL="174708" indent="-174708">
              <a:buFont typeface="Arial" panose="020B0604020202020204" pitchFamily="34" charset="0"/>
              <a:buChar char="•"/>
            </a:pPr>
            <a:r>
              <a:rPr lang="en-US" dirty="0"/>
              <a:t>This can also limit weed pressure.</a:t>
            </a:r>
          </a:p>
          <a:p>
            <a:pPr marL="174708" indent="-174708">
              <a:buFont typeface="Arial" panose="020B0604020202020204" pitchFamily="34" charset="0"/>
              <a:buChar char="•"/>
            </a:pPr>
            <a:endParaRPr lang="en-US" dirty="0"/>
          </a:p>
          <a:p>
            <a:r>
              <a:rPr lang="en-US" b="1" dirty="0"/>
              <a:t>How do you garden with no till?</a:t>
            </a:r>
          </a:p>
          <a:p>
            <a:pPr marL="174708" indent="-174708">
              <a:buFont typeface="Arial" panose="020B0604020202020204" pitchFamily="34" charset="0"/>
              <a:buChar char="•"/>
            </a:pPr>
            <a:r>
              <a:rPr lang="en-US" b="0" dirty="0"/>
              <a:t>If you use cover crops, or limit tilling to the top two inches, the soil, in combination with worms and other soil microbiology, and assuming you continue to add organic matter, will sort itself out.</a:t>
            </a:r>
          </a:p>
          <a:p>
            <a:pPr marL="174708" indent="-174708">
              <a:buFont typeface="Arial" panose="020B0604020202020204" pitchFamily="34" charset="0"/>
              <a:buChar char="•"/>
            </a:pPr>
            <a:r>
              <a:rPr lang="en-US" b="0" dirty="0"/>
              <a:t>It is possible to plant starts and seeds in soil that has not been tilled. It’s very easy. It just may not look as pretty.</a:t>
            </a:r>
          </a:p>
          <a:p>
            <a:pPr marL="174708" indent="-174708">
              <a:buFont typeface="Arial" panose="020B0604020202020204" pitchFamily="34" charset="0"/>
              <a:buChar char="•"/>
            </a:pPr>
            <a:endParaRPr lang="en-US" b="0" dirty="0"/>
          </a:p>
          <a:p>
            <a:pPr marL="174708" indent="-174708">
              <a:buFont typeface="Arial" panose="020B0604020202020204" pitchFamily="34" charset="0"/>
              <a:buChar char="•"/>
            </a:pPr>
            <a:r>
              <a:rPr lang="en-US" b="0" dirty="0"/>
              <a:t>It is best to be gentle with the soil so the components in the soil can do its job. </a:t>
            </a:r>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30</a:t>
            </a:fld>
            <a:endParaRPr lang="en-US"/>
          </a:p>
        </p:txBody>
      </p:sp>
    </p:spTree>
    <p:extLst>
      <p:ext uri="{BB962C8B-B14F-4D97-AF65-F5344CB8AC3E}">
        <p14:creationId xmlns:p14="http://schemas.microsoft.com/office/powerpoint/2010/main" val="89946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Cover Crops</a:t>
            </a:r>
          </a:p>
          <a:p>
            <a:pPr marL="174708" indent="-174708">
              <a:buFont typeface="Arial" panose="020B0604020202020204" pitchFamily="34" charset="0"/>
              <a:buChar char="•"/>
            </a:pPr>
            <a:r>
              <a:rPr lang="en-US" b="0" dirty="0"/>
              <a:t>I could spend hours on cover crops. </a:t>
            </a:r>
          </a:p>
          <a:p>
            <a:pPr marL="174708" indent="-174708">
              <a:buFont typeface="Arial" panose="020B0604020202020204" pitchFamily="34" charset="0"/>
              <a:buChar char="•"/>
            </a:pPr>
            <a:r>
              <a:rPr lang="en-US" b="0" dirty="0"/>
              <a:t>Cornucopia of benefits</a:t>
            </a:r>
          </a:p>
          <a:p>
            <a:pPr marL="174708" indent="-174708">
              <a:buFont typeface="Arial" panose="020B0604020202020204" pitchFamily="34" charset="0"/>
              <a:buChar char="•"/>
            </a:pPr>
            <a:r>
              <a:rPr lang="en-US" b="0" dirty="0"/>
              <a:t>In short:</a:t>
            </a:r>
          </a:p>
          <a:p>
            <a:pPr marL="640594" lvl="1" indent="-174708">
              <a:buFont typeface="Arial" panose="020B0604020202020204" pitchFamily="34" charset="0"/>
              <a:buChar char="•"/>
            </a:pPr>
            <a:r>
              <a:rPr lang="en-US" b="0" dirty="0"/>
              <a:t>They add organic matter.</a:t>
            </a:r>
          </a:p>
          <a:p>
            <a:pPr marL="640594" lvl="1" indent="-174708">
              <a:buFont typeface="Arial" panose="020B0604020202020204" pitchFamily="34" charset="0"/>
              <a:buChar char="•"/>
            </a:pPr>
            <a:r>
              <a:rPr lang="en-US" b="0" dirty="0"/>
              <a:t>They keep soil alive during the winter for microbes and other soil microbiology to continue to thrive</a:t>
            </a:r>
          </a:p>
          <a:p>
            <a:pPr marL="640594" lvl="1" indent="-174708">
              <a:buFont typeface="Arial" panose="020B0604020202020204" pitchFamily="34" charset="0"/>
              <a:buChar char="•"/>
            </a:pPr>
            <a:r>
              <a:rPr lang="en-US" b="0" dirty="0"/>
              <a:t>They add nitrogen</a:t>
            </a:r>
          </a:p>
          <a:p>
            <a:pPr marL="640594" lvl="1" indent="-174708">
              <a:buFont typeface="Arial" panose="020B0604020202020204" pitchFamily="34" charset="0"/>
              <a:buChar char="•"/>
            </a:pPr>
            <a:r>
              <a:rPr lang="en-US" b="0" dirty="0"/>
              <a:t>They decrease weed pressure</a:t>
            </a:r>
          </a:p>
          <a:p>
            <a:pPr marL="640594" lvl="1" indent="-174708">
              <a:buFont typeface="Arial" panose="020B0604020202020204" pitchFamily="34" charset="0"/>
              <a:buChar char="•"/>
            </a:pPr>
            <a:r>
              <a:rPr lang="en-US" b="0" dirty="0"/>
              <a:t>They can make phosphorous more available</a:t>
            </a:r>
          </a:p>
          <a:p>
            <a:pPr marL="640594" lvl="1" indent="-174708">
              <a:buFont typeface="Arial" panose="020B0604020202020204" pitchFamily="34" charset="0"/>
              <a:buChar char="•"/>
            </a:pPr>
            <a:r>
              <a:rPr lang="en-US" b="0" dirty="0"/>
              <a:t>They improve soil texture – rye, for example – with its roots.</a:t>
            </a:r>
          </a:p>
          <a:p>
            <a:pPr marL="640594" lvl="1" indent="-174708">
              <a:buFont typeface="Arial" panose="020B0604020202020204" pitchFamily="34" charset="0"/>
              <a:buChar char="•"/>
            </a:pPr>
            <a:r>
              <a:rPr lang="en-US" b="0" dirty="0"/>
              <a:t>Some decrease fungal disease pressure, like Austrian Winter Peas – which is good for tomato plant lovers</a:t>
            </a:r>
          </a:p>
          <a:p>
            <a:pPr marL="640594" lvl="1" indent="-174708">
              <a:buFont typeface="Arial" panose="020B0604020202020204" pitchFamily="34" charset="0"/>
              <a:buChar char="•"/>
            </a:pPr>
            <a:r>
              <a:rPr lang="en-US" b="0" dirty="0"/>
              <a:t>The residue can be used as a mulch to suppress weeds, retain soil moisture, and add organic matter as it decays.</a:t>
            </a:r>
          </a:p>
          <a:p>
            <a:pPr marL="640594" lvl="1" indent="-174708">
              <a:buFont typeface="Arial" panose="020B0604020202020204" pitchFamily="34" charset="0"/>
              <a:buChar char="•"/>
            </a:pPr>
            <a:r>
              <a:rPr lang="en-US" b="0" dirty="0"/>
              <a:t>Beneficial insects LOVE cover crops.</a:t>
            </a:r>
          </a:p>
          <a:p>
            <a:pPr marL="640594" lvl="1" indent="-174708">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31</a:t>
            </a:fld>
            <a:endParaRPr lang="en-US"/>
          </a:p>
        </p:txBody>
      </p:sp>
    </p:spTree>
    <p:extLst>
      <p:ext uri="{BB962C8B-B14F-4D97-AF65-F5344CB8AC3E}">
        <p14:creationId xmlns:p14="http://schemas.microsoft.com/office/powerpoint/2010/main" val="1277077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Probably the most obvious and most expected practice of organic gardening.</a:t>
            </a:r>
          </a:p>
          <a:p>
            <a:pPr marL="174708" indent="-174708">
              <a:buFont typeface="Arial" panose="020B0604020202020204" pitchFamily="34" charset="0"/>
              <a:buChar char="•"/>
            </a:pPr>
            <a:r>
              <a:rPr lang="en-US" dirty="0"/>
              <a:t>Law of Returns – Returns waste as soil with little energy required.</a:t>
            </a:r>
          </a:p>
          <a:p>
            <a:pPr marL="174708" indent="-174708" defTabSz="931774">
              <a:buFont typeface="Arial" panose="020B0604020202020204" pitchFamily="34" charset="0"/>
              <a:buChar char="•"/>
              <a:defRPr/>
            </a:pPr>
            <a:r>
              <a:rPr lang="en-US" dirty="0"/>
              <a:t>Adds humus and therefore the capacity of the soil to store fertility and provide habitat for soil microbes.</a:t>
            </a:r>
          </a:p>
          <a:p>
            <a:pPr marL="174708" indent="-174708">
              <a:buFont typeface="Arial" panose="020B0604020202020204" pitchFamily="34" charset="0"/>
              <a:buChar char="•"/>
            </a:pPr>
            <a:r>
              <a:rPr lang="en-US" dirty="0"/>
              <a:t>Won’t get into detail, but, all organic matter composts….eventually. All you need is a pile.</a:t>
            </a:r>
          </a:p>
          <a:p>
            <a:pPr marL="640594" lvl="1" indent="-174708">
              <a:buFont typeface="Arial" panose="020B0604020202020204" pitchFamily="34" charset="0"/>
              <a:buChar char="•"/>
            </a:pPr>
            <a:r>
              <a:rPr lang="en-US" dirty="0"/>
              <a:t>Compost can be expedited or refined to meet certain nutrient requirements by turning and mixing the right type of dead and living material (nitrogen to carbon ratio) etc. (I won’t go into detail). </a:t>
            </a:r>
          </a:p>
          <a:p>
            <a:pPr marL="174708" indent="-174708">
              <a:buFont typeface="Arial" panose="020B0604020202020204" pitchFamily="34" charset="0"/>
              <a:buChar char="•"/>
            </a:pPr>
            <a:r>
              <a:rPr lang="en-US" dirty="0"/>
              <a:t>Depending on the size of the garden, and the amount of compost, you may or may not meet the requirements of your garden.</a:t>
            </a:r>
          </a:p>
          <a:p>
            <a:pPr marL="174708" indent="-174708">
              <a:buFont typeface="Arial" panose="020B0604020202020204" pitchFamily="34" charset="0"/>
              <a:buChar char="•"/>
            </a:pPr>
            <a:r>
              <a:rPr lang="en-US" dirty="0"/>
              <a:t>One way to add a lot of compost is to add untreated grass, kitchen scraps, leaves, and so on.</a:t>
            </a:r>
          </a:p>
          <a:p>
            <a:pPr marL="174708" indent="-174708">
              <a:buFont typeface="Arial" panose="020B0604020202020204" pitchFamily="34" charset="0"/>
              <a:buChar char="•"/>
            </a:pPr>
            <a:r>
              <a:rPr lang="en-US" dirty="0"/>
              <a:t>Leaf compost is some of the best compost.</a:t>
            </a:r>
          </a:p>
          <a:p>
            <a:pPr marL="174708" indent="-174708">
              <a:buFont typeface="Arial" panose="020B0604020202020204" pitchFamily="34" charset="0"/>
              <a:buChar char="•"/>
            </a:pPr>
            <a:r>
              <a:rPr lang="en-US" dirty="0"/>
              <a:t>Composted manure is a great source of organic matter.</a:t>
            </a:r>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33</a:t>
            </a:fld>
            <a:endParaRPr lang="en-US"/>
          </a:p>
        </p:txBody>
      </p:sp>
    </p:spTree>
    <p:extLst>
      <p:ext uri="{BB962C8B-B14F-4D97-AF65-F5344CB8AC3E}">
        <p14:creationId xmlns:p14="http://schemas.microsoft.com/office/powerpoint/2010/main" val="1124739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Disturbed soil, especially in urban areas, lack the bacteria needed to perform essential functions for plants and soil.</a:t>
            </a:r>
          </a:p>
          <a:p>
            <a:r>
              <a:rPr lang="en-US" dirty="0"/>
              <a:t>Soil inoculates replenish microbes, bacteria, and fungi into the soil</a:t>
            </a:r>
          </a:p>
          <a:p>
            <a:r>
              <a:rPr lang="en-US" dirty="0"/>
              <a:t>They are responsible for the transfer of nutrients to the roots</a:t>
            </a:r>
          </a:p>
          <a:p>
            <a:endParaRPr lang="en-US" dirty="0"/>
          </a:p>
          <a:p>
            <a:r>
              <a:rPr lang="en-US" dirty="0"/>
              <a:t>A soil without much microbial life is more open to disease. </a:t>
            </a:r>
          </a:p>
          <a:p>
            <a:r>
              <a:rPr lang="en-US" dirty="0"/>
              <a:t>These little guys protect the plant!</a:t>
            </a:r>
          </a:p>
          <a:p>
            <a:endParaRPr lang="en-US" dirty="0"/>
          </a:p>
          <a:p>
            <a:r>
              <a:rPr lang="en-US" dirty="0"/>
              <a:t>Can be purchased online.</a:t>
            </a:r>
          </a:p>
          <a:p>
            <a:endParaRPr lang="en-US" dirty="0"/>
          </a:p>
          <a:p>
            <a:r>
              <a:rPr lang="en-US" i="1" dirty="0"/>
              <a:t>One popular one is….</a:t>
            </a:r>
          </a:p>
        </p:txBody>
      </p:sp>
      <p:sp>
        <p:nvSpPr>
          <p:cNvPr id="4" name="Slide Number Placeholder 3"/>
          <p:cNvSpPr>
            <a:spLocks noGrp="1"/>
          </p:cNvSpPr>
          <p:nvPr>
            <p:ph type="sldNum" sz="quarter" idx="5"/>
          </p:nvPr>
        </p:nvSpPr>
        <p:spPr/>
        <p:txBody>
          <a:bodyPr/>
          <a:lstStyle/>
          <a:p>
            <a:fld id="{286B9258-1C6F-4034-8575-20654F210762}" type="slidenum">
              <a:rPr lang="en-US" smtClean="0"/>
              <a:t>34</a:t>
            </a:fld>
            <a:endParaRPr lang="en-US"/>
          </a:p>
        </p:txBody>
      </p:sp>
    </p:spTree>
    <p:extLst>
      <p:ext uri="{BB962C8B-B14F-4D97-AF65-F5344CB8AC3E}">
        <p14:creationId xmlns:p14="http://schemas.microsoft.com/office/powerpoint/2010/main" val="240950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Microbiology, the bacteria, fungi, and other life that lives in the soil is critically important because it performs a host of responsibilities</a:t>
            </a:r>
          </a:p>
          <a:p>
            <a:pPr marL="640594" lvl="1" indent="-174708">
              <a:buFont typeface="Arial" panose="020B0604020202020204" pitchFamily="34" charset="0"/>
              <a:buChar char="•"/>
            </a:pPr>
            <a:r>
              <a:rPr lang="en-US" dirty="0" err="1"/>
              <a:t>Mycorhizza</a:t>
            </a:r>
            <a:r>
              <a:rPr lang="en-US" dirty="0"/>
              <a:t> fungi, for example, is critically important in transferring water and nutrients to the roots of the plants.</a:t>
            </a:r>
          </a:p>
          <a:p>
            <a:pPr marL="640594" lvl="1" indent="-174708">
              <a:buFont typeface="Arial" panose="020B0604020202020204" pitchFamily="34" charset="0"/>
              <a:buChar char="•"/>
            </a:pPr>
            <a:r>
              <a:rPr lang="en-US" dirty="0"/>
              <a:t>Synthetic fertilizers, chemicals, and tilling, for example, disrupts this and can kill </a:t>
            </a:r>
            <a:r>
              <a:rPr lang="en-US" dirty="0" err="1"/>
              <a:t>mycorhizza</a:t>
            </a:r>
            <a:r>
              <a:rPr lang="en-US" dirty="0"/>
              <a:t> fungi. This is why it is important to be gentle with the soil.</a:t>
            </a:r>
          </a:p>
          <a:p>
            <a:pPr marL="640594" lvl="1" indent="-174708">
              <a:buFont typeface="Arial" panose="020B0604020202020204" pitchFamily="34" charset="0"/>
              <a:buChar char="•"/>
            </a:pPr>
            <a:endParaRPr lang="en-US" dirty="0"/>
          </a:p>
          <a:p>
            <a:pPr marL="465887" lvl="1"/>
            <a:endParaRPr lang="en-US" dirty="0"/>
          </a:p>
          <a:p>
            <a:pPr marL="640594" lvl="1"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35</a:t>
            </a:fld>
            <a:endParaRPr lang="en-US"/>
          </a:p>
        </p:txBody>
      </p:sp>
    </p:spTree>
    <p:extLst>
      <p:ext uri="{BB962C8B-B14F-4D97-AF65-F5344CB8AC3E}">
        <p14:creationId xmlns:p14="http://schemas.microsoft.com/office/powerpoint/2010/main" val="1296238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Compost tea is a great way to inoculate the soil. </a:t>
            </a:r>
          </a:p>
          <a:p>
            <a:r>
              <a:rPr lang="en-US" dirty="0"/>
              <a:t>Grab a collection of healthy soil from your compost, worm compost, or other natural areas.</a:t>
            </a:r>
          </a:p>
          <a:p>
            <a:r>
              <a:rPr lang="en-US" dirty="0"/>
              <a:t>Put it into a sock and hang from a </a:t>
            </a:r>
            <a:r>
              <a:rPr lang="en-US" dirty="0" err="1"/>
              <a:t>a</a:t>
            </a:r>
            <a:r>
              <a:rPr lang="en-US" dirty="0"/>
              <a:t> 5 gallon bucket</a:t>
            </a:r>
          </a:p>
          <a:p>
            <a:r>
              <a:rPr lang="en-US" dirty="0"/>
              <a:t>Add molasses for sugar</a:t>
            </a:r>
          </a:p>
          <a:p>
            <a:r>
              <a:rPr lang="en-US" dirty="0"/>
              <a:t>Aerate for 24 hours</a:t>
            </a:r>
          </a:p>
          <a:p>
            <a:r>
              <a:rPr lang="en-US" dirty="0"/>
              <a:t>Filter into a sprayer or watering can</a:t>
            </a:r>
          </a:p>
          <a:p>
            <a:r>
              <a:rPr lang="en-US" dirty="0"/>
              <a:t>Inoculate the garden!</a:t>
            </a:r>
          </a:p>
        </p:txBody>
      </p:sp>
      <p:sp>
        <p:nvSpPr>
          <p:cNvPr id="4" name="Slide Number Placeholder 3"/>
          <p:cNvSpPr>
            <a:spLocks noGrp="1"/>
          </p:cNvSpPr>
          <p:nvPr>
            <p:ph type="sldNum" sz="quarter" idx="5"/>
          </p:nvPr>
        </p:nvSpPr>
        <p:spPr/>
        <p:txBody>
          <a:bodyPr/>
          <a:lstStyle/>
          <a:p>
            <a:fld id="{286B9258-1C6F-4034-8575-20654F210762}" type="slidenum">
              <a:rPr lang="en-US" smtClean="0"/>
              <a:t>36</a:t>
            </a:fld>
            <a:endParaRPr lang="en-US"/>
          </a:p>
        </p:txBody>
      </p:sp>
    </p:spTree>
    <p:extLst>
      <p:ext uri="{BB962C8B-B14F-4D97-AF65-F5344CB8AC3E}">
        <p14:creationId xmlns:p14="http://schemas.microsoft.com/office/powerpoint/2010/main" val="56577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about the SWCD</a:t>
            </a:r>
          </a:p>
          <a:p>
            <a:endParaRPr lang="en-US" dirty="0"/>
          </a:p>
          <a:p>
            <a:pPr marL="174708" indent="-174708" defTabSz="931774">
              <a:buFont typeface="Arial" panose="020B0604020202020204" pitchFamily="34" charset="0"/>
              <a:buChar char="•"/>
            </a:pPr>
            <a:r>
              <a:rPr lang="en-US" baseline="0" dirty="0"/>
              <a:t>Every county in US.</a:t>
            </a:r>
          </a:p>
          <a:p>
            <a:pPr marL="174708" indent="-174708">
              <a:buFont typeface="Arial" panose="020B0604020202020204" pitchFamily="34" charset="0"/>
              <a:buChar char="•"/>
            </a:pPr>
            <a:r>
              <a:rPr lang="en-US" dirty="0"/>
              <a:t>Protect and</a:t>
            </a:r>
            <a:r>
              <a:rPr lang="en-US" baseline="0" dirty="0"/>
              <a:t> enhance our soil and water resources. </a:t>
            </a:r>
          </a:p>
          <a:p>
            <a:pPr marL="174708" indent="-174708">
              <a:buFont typeface="Arial" panose="020B0604020202020204" pitchFamily="34" charset="0"/>
              <a:buChar char="•"/>
            </a:pPr>
            <a:r>
              <a:rPr lang="en-US" baseline="0" dirty="0"/>
              <a:t>We have a vision in which everyone participates in the act of conservation.</a:t>
            </a:r>
          </a:p>
        </p:txBody>
      </p:sp>
      <p:sp>
        <p:nvSpPr>
          <p:cNvPr id="4" name="Slide Number Placeholder 3"/>
          <p:cNvSpPr>
            <a:spLocks noGrp="1"/>
          </p:cNvSpPr>
          <p:nvPr>
            <p:ph type="sldNum" sz="quarter" idx="10"/>
          </p:nvPr>
        </p:nvSpPr>
        <p:spPr/>
        <p:txBody>
          <a:bodyPr/>
          <a:lstStyle/>
          <a:p>
            <a:fld id="{E02E0A02-5B45-4A08-8BB7-090D89FFC7A5}" type="slidenum">
              <a:rPr lang="en-US" smtClean="0"/>
              <a:t>2</a:t>
            </a:fld>
            <a:endParaRPr lang="en-US"/>
          </a:p>
        </p:txBody>
      </p:sp>
    </p:spTree>
    <p:extLst>
      <p:ext uri="{BB962C8B-B14F-4D97-AF65-F5344CB8AC3E}">
        <p14:creationId xmlns:p14="http://schemas.microsoft.com/office/powerpoint/2010/main" val="2467557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put, organic fertilizers come from organic sources – they are not synthetically produce. </a:t>
            </a:r>
          </a:p>
          <a:p>
            <a:r>
              <a:rPr lang="en-US" dirty="0"/>
              <a:t>They function differently in the soil because the contain organic matter and are typically slower releasing.</a:t>
            </a:r>
          </a:p>
        </p:txBody>
      </p:sp>
      <p:sp>
        <p:nvSpPr>
          <p:cNvPr id="4" name="Slide Number Placeholder 3"/>
          <p:cNvSpPr>
            <a:spLocks noGrp="1"/>
          </p:cNvSpPr>
          <p:nvPr>
            <p:ph type="sldNum" sz="quarter" idx="5"/>
          </p:nvPr>
        </p:nvSpPr>
        <p:spPr/>
        <p:txBody>
          <a:bodyPr/>
          <a:lstStyle/>
          <a:p>
            <a:fld id="{286B9258-1C6F-4034-8575-20654F210762}" type="slidenum">
              <a:rPr lang="en-US" smtClean="0"/>
              <a:t>37</a:t>
            </a:fld>
            <a:endParaRPr lang="en-US"/>
          </a:p>
        </p:txBody>
      </p:sp>
    </p:spTree>
    <p:extLst>
      <p:ext uri="{BB962C8B-B14F-4D97-AF65-F5344CB8AC3E}">
        <p14:creationId xmlns:p14="http://schemas.microsoft.com/office/powerpoint/2010/main" val="1831197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that crop rotation would cut tomato fungal issues significantly.</a:t>
            </a:r>
          </a:p>
          <a:p>
            <a:endParaRPr lang="en-US" dirty="0"/>
          </a:p>
          <a:p>
            <a:r>
              <a:rPr lang="en-US" dirty="0"/>
              <a:t>Planting the same plants within the same plant family, even if it shows few symptoms of issues, in the same spot year after year increases the pathology and chances of disease.</a:t>
            </a:r>
          </a:p>
          <a:p>
            <a:endParaRPr lang="en-US" dirty="0"/>
          </a:p>
          <a:p>
            <a:r>
              <a:rPr lang="en-US" dirty="0"/>
              <a:t>Best thing to do is to rotate crops by families and limit crops that seem to be stressed by insects and infections.</a:t>
            </a:r>
          </a:p>
          <a:p>
            <a:endParaRPr lang="en-US" dirty="0"/>
          </a:p>
          <a:p>
            <a:r>
              <a:rPr lang="en-US" dirty="0"/>
              <a:t>Part of the reason why is because the different species of soil microbes interact with different plants – it’s good to be supportive of the soil in this way.</a:t>
            </a:r>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38</a:t>
            </a:fld>
            <a:endParaRPr lang="en-US"/>
          </a:p>
        </p:txBody>
      </p:sp>
    </p:spTree>
    <p:extLst>
      <p:ext uri="{BB962C8B-B14F-4D97-AF65-F5344CB8AC3E}">
        <p14:creationId xmlns:p14="http://schemas.microsoft.com/office/powerpoint/2010/main" val="3821585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Beneficial habitat diversifies the plant ecology and offers food and home to beneficial insects which act as predators to pests.</a:t>
            </a:r>
          </a:p>
          <a:p>
            <a:pPr marL="174708" indent="-174708">
              <a:buFont typeface="Arial" panose="020B0604020202020204" pitchFamily="34" charset="0"/>
              <a:buChar char="•"/>
            </a:pPr>
            <a:r>
              <a:rPr lang="en-US" dirty="0"/>
              <a:t>Brush piles</a:t>
            </a:r>
          </a:p>
          <a:p>
            <a:pPr marL="174708" indent="-174708">
              <a:buFont typeface="Arial" panose="020B0604020202020204" pitchFamily="34" charset="0"/>
              <a:buChar char="•"/>
            </a:pPr>
            <a:r>
              <a:rPr lang="en-US" dirty="0"/>
              <a:t>Insect hotels</a:t>
            </a:r>
          </a:p>
          <a:p>
            <a:pPr marL="174708" indent="-174708">
              <a:buFont typeface="Arial" panose="020B0604020202020204" pitchFamily="34" charset="0"/>
              <a:buChar char="•"/>
            </a:pPr>
            <a:r>
              <a:rPr lang="en-US" dirty="0"/>
              <a:t>Beetle banks with sedges and grasses</a:t>
            </a:r>
          </a:p>
          <a:p>
            <a:pPr marL="174708" indent="-174708">
              <a:buFont typeface="Arial" panose="020B0604020202020204" pitchFamily="34" charset="0"/>
              <a:buChar char="•"/>
            </a:pPr>
            <a:r>
              <a:rPr lang="en-US" dirty="0"/>
              <a:t>Insect Habitat</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…but also beneficial native plants</a:t>
            </a:r>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43</a:t>
            </a:fld>
            <a:endParaRPr lang="en-US"/>
          </a:p>
        </p:txBody>
      </p:sp>
    </p:spTree>
    <p:extLst>
      <p:ext uri="{BB962C8B-B14F-4D97-AF65-F5344CB8AC3E}">
        <p14:creationId xmlns:p14="http://schemas.microsoft.com/office/powerpoint/2010/main" val="2632065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Narrowleaf Mountainmint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False Indigo Bush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Jersey Tea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Foxglove Beardtongue</a:t>
            </a:r>
          </a:p>
          <a:p>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44</a:t>
            </a:fld>
            <a:endParaRPr lang="en-US"/>
          </a:p>
        </p:txBody>
      </p:sp>
    </p:spTree>
    <p:extLst>
      <p:ext uri="{BB962C8B-B14F-4D97-AF65-F5344CB8AC3E}">
        <p14:creationId xmlns:p14="http://schemas.microsoft.com/office/powerpoint/2010/main" val="3299224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up fragmentation, remove turf, etc.</a:t>
            </a:r>
          </a:p>
        </p:txBody>
      </p:sp>
      <p:sp>
        <p:nvSpPr>
          <p:cNvPr id="4" name="Slide Number Placeholder 3"/>
          <p:cNvSpPr>
            <a:spLocks noGrp="1"/>
          </p:cNvSpPr>
          <p:nvPr>
            <p:ph type="sldNum" sz="quarter" idx="5"/>
          </p:nvPr>
        </p:nvSpPr>
        <p:spPr/>
        <p:txBody>
          <a:bodyPr/>
          <a:lstStyle/>
          <a:p>
            <a:fld id="{4C567344-0CAD-4F84-8294-7D8E87B75C99}" type="slidenum">
              <a:rPr lang="en-US" smtClean="0"/>
              <a:t>45</a:t>
            </a:fld>
            <a:endParaRPr lang="en-US"/>
          </a:p>
        </p:txBody>
      </p:sp>
    </p:spTree>
    <p:extLst>
      <p:ext uri="{BB962C8B-B14F-4D97-AF65-F5344CB8AC3E}">
        <p14:creationId xmlns:p14="http://schemas.microsoft.com/office/powerpoint/2010/main" val="1692074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figure the best way to illustrate this is to use some practical examples…</a:t>
            </a:r>
          </a:p>
          <a:p>
            <a:endParaRPr lang="en-US" dirty="0"/>
          </a:p>
          <a:p>
            <a:r>
              <a:rPr lang="en-US" dirty="0"/>
              <a:t>A client of mine experience some serious Japanese Beetle issues a few years ago but didn’t want to use a synthetic chemical on his grapes and other vegetables. So I developed some options that he can try to manage the pest and improve overall ecological health.</a:t>
            </a:r>
          </a:p>
        </p:txBody>
      </p:sp>
      <p:sp>
        <p:nvSpPr>
          <p:cNvPr id="4" name="Slide Number Placeholder 3"/>
          <p:cNvSpPr>
            <a:spLocks noGrp="1"/>
          </p:cNvSpPr>
          <p:nvPr>
            <p:ph type="sldNum" sz="quarter" idx="5"/>
          </p:nvPr>
        </p:nvSpPr>
        <p:spPr/>
        <p:txBody>
          <a:bodyPr/>
          <a:lstStyle/>
          <a:p>
            <a:fld id="{286B9258-1C6F-4034-8575-20654F210762}" type="slidenum">
              <a:rPr lang="en-US" smtClean="0"/>
              <a:t>46</a:t>
            </a:fld>
            <a:endParaRPr lang="en-US"/>
          </a:p>
        </p:txBody>
      </p:sp>
    </p:spTree>
    <p:extLst>
      <p:ext uri="{BB962C8B-B14F-4D97-AF65-F5344CB8AC3E}">
        <p14:creationId xmlns:p14="http://schemas.microsoft.com/office/powerpoint/2010/main" val="289701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cultural methods</a:t>
            </a:r>
          </a:p>
          <a:p>
            <a:endParaRPr lang="en-US" dirty="0"/>
          </a:p>
          <a:p>
            <a:pPr marL="174708" indent="-174708">
              <a:buFont typeface="Arial" panose="020B0604020202020204" pitchFamily="34" charset="0"/>
              <a:buChar char="•"/>
            </a:pPr>
            <a:r>
              <a:rPr lang="en-US" dirty="0"/>
              <a:t>As it turns out, Japanese beetles love to lay their eggs in short trimmed grass. So I suggested, during the egg-laying stages from early July to early August, to consider mowing your grass no lower than 4”. This would limit their ability to lay eggs in his yard while also encouraging ground beetle habitat (the good guys) to attack any other pests.</a:t>
            </a:r>
          </a:p>
          <a:p>
            <a:pPr marL="174708" indent="-174708">
              <a:buFont typeface="Arial" panose="020B0604020202020204" pitchFamily="34" charset="0"/>
              <a:buChar char="•"/>
            </a:pPr>
            <a:r>
              <a:rPr lang="en-US" dirty="0"/>
              <a:t>Unfortunately, Japanese beetles will travel up to 5 miles for food if needed. So, this may not be enough.</a:t>
            </a:r>
          </a:p>
        </p:txBody>
      </p:sp>
      <p:sp>
        <p:nvSpPr>
          <p:cNvPr id="4" name="Slide Number Placeholder 3"/>
          <p:cNvSpPr>
            <a:spLocks noGrp="1"/>
          </p:cNvSpPr>
          <p:nvPr>
            <p:ph type="sldNum" sz="quarter" idx="5"/>
          </p:nvPr>
        </p:nvSpPr>
        <p:spPr/>
        <p:txBody>
          <a:bodyPr/>
          <a:lstStyle/>
          <a:p>
            <a:fld id="{286B9258-1C6F-4034-8575-20654F210762}" type="slidenum">
              <a:rPr lang="en-US" smtClean="0"/>
              <a:t>47</a:t>
            </a:fld>
            <a:endParaRPr lang="en-US"/>
          </a:p>
        </p:txBody>
      </p:sp>
    </p:spTree>
    <p:extLst>
      <p:ext uri="{BB962C8B-B14F-4D97-AF65-F5344CB8AC3E}">
        <p14:creationId xmlns:p14="http://schemas.microsoft.com/office/powerpoint/2010/main" val="3237865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Handpicking – but this is very laborious. Surely there are other things that can be done.</a:t>
            </a:r>
          </a:p>
        </p:txBody>
      </p:sp>
      <p:sp>
        <p:nvSpPr>
          <p:cNvPr id="4" name="Slide Number Placeholder 3"/>
          <p:cNvSpPr>
            <a:spLocks noGrp="1"/>
          </p:cNvSpPr>
          <p:nvPr>
            <p:ph type="sldNum" sz="quarter" idx="5"/>
          </p:nvPr>
        </p:nvSpPr>
        <p:spPr/>
        <p:txBody>
          <a:bodyPr/>
          <a:lstStyle/>
          <a:p>
            <a:fld id="{286B9258-1C6F-4034-8575-20654F210762}" type="slidenum">
              <a:rPr lang="en-US" smtClean="0"/>
              <a:t>48</a:t>
            </a:fld>
            <a:endParaRPr lang="en-US"/>
          </a:p>
        </p:txBody>
      </p:sp>
    </p:spTree>
    <p:extLst>
      <p:ext uri="{BB962C8B-B14F-4D97-AF65-F5344CB8AC3E}">
        <p14:creationId xmlns:p14="http://schemas.microsoft.com/office/powerpoint/2010/main" val="184896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Netting</a:t>
            </a:r>
          </a:p>
          <a:p>
            <a:endParaRPr lang="en-US" dirty="0"/>
          </a:p>
          <a:p>
            <a:r>
              <a:rPr lang="en-US" dirty="0"/>
              <a:t>Knowing the exact dates for the growth cycle and development of a grape vine is difficult because it depends so much on the cultivar, species, and weather conditions. Below is an estimated timeline including the estimated dates for installing netting. </a:t>
            </a:r>
          </a:p>
          <a:p>
            <a:endParaRPr lang="en-US" dirty="0"/>
          </a:p>
          <a:p>
            <a:r>
              <a:rPr lang="en-US" dirty="0"/>
              <a:t>4/10 – 6/18 – Bud Development </a:t>
            </a:r>
          </a:p>
          <a:p>
            <a:r>
              <a:rPr lang="en-US" dirty="0"/>
              <a:t>4/24 – 7/2 – Grape could be flowering during this time </a:t>
            </a:r>
          </a:p>
          <a:p>
            <a:r>
              <a:rPr lang="en-US" dirty="0"/>
              <a:t>7/2 – Likely last date for flower to fertilize. </a:t>
            </a:r>
          </a:p>
          <a:p>
            <a:r>
              <a:rPr lang="en-US" dirty="0"/>
              <a:t>6/10 to 6/15 – Place netting to protect against Japanese Beetles. </a:t>
            </a:r>
          </a:p>
        </p:txBody>
      </p:sp>
      <p:sp>
        <p:nvSpPr>
          <p:cNvPr id="4" name="Slide Number Placeholder 3"/>
          <p:cNvSpPr>
            <a:spLocks noGrp="1"/>
          </p:cNvSpPr>
          <p:nvPr>
            <p:ph type="sldNum" sz="quarter" idx="5"/>
          </p:nvPr>
        </p:nvSpPr>
        <p:spPr/>
        <p:txBody>
          <a:bodyPr/>
          <a:lstStyle/>
          <a:p>
            <a:fld id="{286B9258-1C6F-4034-8575-20654F210762}" type="slidenum">
              <a:rPr lang="en-US" smtClean="0"/>
              <a:t>49</a:t>
            </a:fld>
            <a:endParaRPr lang="en-US"/>
          </a:p>
        </p:txBody>
      </p:sp>
    </p:spTree>
    <p:extLst>
      <p:ext uri="{BB962C8B-B14F-4D97-AF65-F5344CB8AC3E}">
        <p14:creationId xmlns:p14="http://schemas.microsoft.com/office/powerpoint/2010/main" val="887027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native birds have been known to have a taste for Japanese Beetles; Robins, Gray Catbird, and Cardinals. </a:t>
            </a:r>
          </a:p>
          <a:p>
            <a:r>
              <a:rPr lang="en-US" dirty="0"/>
              <a:t>Developing habitat for them may have some benefit. </a:t>
            </a:r>
          </a:p>
          <a:p>
            <a:endParaRPr lang="en-US" dirty="0"/>
          </a:p>
          <a:p>
            <a:r>
              <a:rPr lang="en-US" dirty="0"/>
              <a:t>Gray Catbirds: “To attract Gray Catbirds, plant shrubs in areas of your yard near young deciduous trees. Catbirds also love fruit, so you can entice them with plantings of native fruit-bearing trees and shrubs such as dogwood, winterberry, and serviceberry.” (Source) </a:t>
            </a:r>
          </a:p>
          <a:p>
            <a:endParaRPr lang="en-US" dirty="0"/>
          </a:p>
          <a:p>
            <a:r>
              <a:rPr lang="en-US" dirty="0"/>
              <a:t>Cardinals: “Nearly any bird feeder you put out ought to attract Northern Cardinals…, but they particularly seem to use sunflower seeds. Leave undergrowth in your backyard or around the edges, and you may have cardinals nesting on your property. o Feeder and Food Preferences </a:t>
            </a:r>
          </a:p>
          <a:p>
            <a:endParaRPr lang="en-US" dirty="0"/>
          </a:p>
          <a:p>
            <a:r>
              <a:rPr lang="en-US" dirty="0"/>
              <a:t>Robins: This species often comes to bird feeders. Consider putting up a nest box to attract a breeding pair. Make sure you put it up well before breeding season. Attach a guard to keep predators from raiding eggs and young. (Source) o Feeder, </a:t>
            </a:r>
            <a:r>
              <a:rPr lang="en-US" dirty="0" err="1"/>
              <a:t>Nestbox</a:t>
            </a:r>
            <a:r>
              <a:rPr lang="en-US" dirty="0"/>
              <a:t>, and Food Preferences </a:t>
            </a:r>
          </a:p>
          <a:p>
            <a:endParaRPr lang="en-US" dirty="0"/>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50</a:t>
            </a:fld>
            <a:endParaRPr lang="en-US"/>
          </a:p>
        </p:txBody>
      </p:sp>
    </p:spTree>
    <p:extLst>
      <p:ext uri="{BB962C8B-B14F-4D97-AF65-F5344CB8AC3E}">
        <p14:creationId xmlns:p14="http://schemas.microsoft.com/office/powerpoint/2010/main" val="308368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a:t>
            </a:r>
            <a:r>
              <a:rPr lang="en-US" dirty="0"/>
              <a:t>How do you feel when you see a woods being cut down or a farm field being developed into housing? </a:t>
            </a:r>
          </a:p>
        </p:txBody>
      </p:sp>
      <p:sp>
        <p:nvSpPr>
          <p:cNvPr id="4" name="Slide Number Placeholder 3"/>
          <p:cNvSpPr>
            <a:spLocks noGrp="1"/>
          </p:cNvSpPr>
          <p:nvPr>
            <p:ph type="sldNum" sz="quarter" idx="5"/>
          </p:nvPr>
        </p:nvSpPr>
        <p:spPr/>
        <p:txBody>
          <a:bodyPr/>
          <a:lstStyle/>
          <a:p>
            <a:fld id="{DDB9FEF3-FF35-48AD-A4E5-F05B8C406486}" type="slidenum">
              <a:rPr lang="en-US" smtClean="0"/>
              <a:t>3</a:t>
            </a:fld>
            <a:endParaRPr lang="en-US"/>
          </a:p>
        </p:txBody>
      </p:sp>
    </p:spTree>
    <p:extLst>
      <p:ext uri="{BB962C8B-B14F-4D97-AF65-F5344CB8AC3E}">
        <p14:creationId xmlns:p14="http://schemas.microsoft.com/office/powerpoint/2010/main" val="318756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 Habitat for Predatory Insects </a:t>
            </a:r>
            <a:endParaRPr lang="en-US" dirty="0"/>
          </a:p>
          <a:p>
            <a:r>
              <a:rPr lang="en-US" dirty="0"/>
              <a:t>Japanese Beetles do have a few predatory insects for which a habitat can be nurtured to support their population. </a:t>
            </a:r>
          </a:p>
          <a:p>
            <a:endParaRPr lang="en-US" dirty="0"/>
          </a:p>
          <a:p>
            <a:pPr marL="232943" indent="-232943">
              <a:buFont typeface="+mj-lt"/>
              <a:buAutoNum type="arabicPeriod"/>
            </a:pPr>
            <a:r>
              <a:rPr lang="en-US" dirty="0"/>
              <a:t>Wheel bugs</a:t>
            </a:r>
          </a:p>
          <a:p>
            <a:pPr marL="232943" indent="-232943">
              <a:buFont typeface="+mj-lt"/>
              <a:buAutoNum type="arabicPeriod"/>
            </a:pPr>
            <a:r>
              <a:rPr lang="en-US" dirty="0"/>
              <a:t>Spring Tiphia</a:t>
            </a:r>
          </a:p>
          <a:p>
            <a:endParaRPr lang="en-US" b="1" i="1" dirty="0"/>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51</a:t>
            </a:fld>
            <a:endParaRPr lang="en-US"/>
          </a:p>
        </p:txBody>
      </p:sp>
    </p:spTree>
    <p:extLst>
      <p:ext uri="{BB962C8B-B14F-4D97-AF65-F5344CB8AC3E}">
        <p14:creationId xmlns:p14="http://schemas.microsoft.com/office/powerpoint/2010/main" val="2267216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Wheel bugs (Arilus cristatus) </a:t>
            </a:r>
            <a:endParaRPr lang="en-US" dirty="0"/>
          </a:p>
          <a:p>
            <a:endParaRPr lang="en-US" dirty="0"/>
          </a:p>
          <a:p>
            <a:r>
              <a:rPr lang="en-US" dirty="0"/>
              <a:t>Wheel Bugs are known for going after caterpillars and Japanese Beetles</a:t>
            </a:r>
          </a:p>
          <a:p>
            <a:r>
              <a:rPr lang="en-US" dirty="0"/>
              <a:t>“generalist predators of aphids, grasshoppers, caterpillars, beetles, and various other insects, including other beneficial insects.” The “kill more prey than they need…”,</a:t>
            </a:r>
          </a:p>
          <a:p>
            <a:endParaRPr lang="en-US" dirty="0"/>
          </a:p>
          <a:p>
            <a:r>
              <a:rPr lang="en-US" dirty="0"/>
              <a:t>To promote the population of Wheel Bugs, which, apparently are very shy and rarely seen, there are a few things you can do: </a:t>
            </a:r>
          </a:p>
          <a:p>
            <a:endParaRPr lang="en-US" dirty="0"/>
          </a:p>
          <a:p>
            <a:pPr marL="232943" indent="-232943">
              <a:buFont typeface="+mj-lt"/>
              <a:buAutoNum type="arabicPeriod"/>
            </a:pPr>
            <a:r>
              <a:rPr lang="en-US" dirty="0"/>
              <a:t>Use insecticides and pesticides judiciously if at all. </a:t>
            </a:r>
          </a:p>
          <a:p>
            <a:pPr marL="232943" indent="-232943">
              <a:buFont typeface="+mj-lt"/>
              <a:buAutoNum type="arabicPeriod"/>
            </a:pPr>
            <a:r>
              <a:rPr lang="en-US" dirty="0"/>
              <a:t>They lay their eggs in autumn in brush piles, leaves, bark, and twigs. They love hedgerows and leaves, especially.</a:t>
            </a:r>
          </a:p>
          <a:p>
            <a:pPr marL="232943" indent="-232943">
              <a:buFont typeface="+mj-lt"/>
              <a:buAutoNum type="arabicPeriod"/>
            </a:pPr>
            <a:r>
              <a:rPr lang="en-US" dirty="0"/>
              <a:t>They like to ambush prey while hanging out on flowers. Plant flowers close to garden.</a:t>
            </a:r>
          </a:p>
          <a:p>
            <a:pPr marL="232943" indent="-232943">
              <a:buFont typeface="+mj-lt"/>
              <a:buAutoNum type="arabicPeriod"/>
            </a:pPr>
            <a:r>
              <a:rPr lang="en-US" dirty="0"/>
              <a:t>They may drink nectar when prey is scarce. </a:t>
            </a:r>
          </a:p>
          <a:p>
            <a:pPr marL="232943" indent="-232943">
              <a:buFont typeface="+mj-lt"/>
              <a:buAutoNum type="arabicPeriod"/>
            </a:pPr>
            <a:r>
              <a:rPr lang="en-US" dirty="0"/>
              <a:t>Provide alternate prey habitat through cover crops (Crimson Clover, Buckwheat, Partridge Pea, etc.), insectary plantings and permanent plantings such as hedgerows using shrubs and trees like: Basswood, Buffaloberry, Coffeeberry, Buttonbush, Elderberry, False indigo, Hawthorn.</a:t>
            </a:r>
          </a:p>
          <a:p>
            <a:endParaRPr lang="en-US" dirty="0"/>
          </a:p>
          <a:p>
            <a:r>
              <a:rPr lang="en-US" dirty="0"/>
              <a:t>A list of native flowers that will benefit and support Wheel Bug populations include, but are not limited to: (</a:t>
            </a:r>
            <a:r>
              <a:rPr lang="en-US" dirty="0" err="1"/>
              <a:t>Insectorary</a:t>
            </a:r>
            <a:r>
              <a:rPr lang="en-US" dirty="0"/>
              <a:t>)</a:t>
            </a:r>
          </a:p>
          <a:p>
            <a:endParaRPr lang="en-US" dirty="0"/>
          </a:p>
          <a:p>
            <a:r>
              <a:rPr lang="en-US" dirty="0"/>
              <a:t>• Goldenrod </a:t>
            </a:r>
          </a:p>
          <a:p>
            <a:r>
              <a:rPr lang="en-US" dirty="0"/>
              <a:t>• Golden Alexander </a:t>
            </a:r>
          </a:p>
          <a:p>
            <a:r>
              <a:rPr lang="en-US" dirty="0"/>
              <a:t>• Blanketflower/Indian Blanket </a:t>
            </a:r>
          </a:p>
          <a:p>
            <a:r>
              <a:rPr lang="en-US" dirty="0"/>
              <a:t>• Aster </a:t>
            </a:r>
          </a:p>
          <a:p>
            <a:r>
              <a:rPr lang="en-US" dirty="0"/>
              <a:t>• Compass Plant, Cupplant, Rosinweed </a:t>
            </a:r>
          </a:p>
          <a:p>
            <a:r>
              <a:rPr lang="en-US" dirty="0"/>
              <a:t>• Daisy Fleabane </a:t>
            </a:r>
          </a:p>
          <a:p>
            <a:r>
              <a:rPr lang="en-US" dirty="0"/>
              <a:t>• Globe Gilia </a:t>
            </a:r>
          </a:p>
          <a:p>
            <a:r>
              <a:rPr lang="en-US" dirty="0"/>
              <a:t>• Lanceleaf Coreopsis </a:t>
            </a:r>
          </a:p>
          <a:p>
            <a:r>
              <a:rPr lang="en-US" dirty="0"/>
              <a:t>• Meadowfoam </a:t>
            </a:r>
          </a:p>
          <a:p>
            <a:r>
              <a:rPr lang="en-US" dirty="0"/>
              <a:t>• Milkweed </a:t>
            </a:r>
          </a:p>
          <a:p>
            <a:r>
              <a:rPr lang="en-US" dirty="0"/>
              <a:t>• Rattlesnake Master </a:t>
            </a:r>
          </a:p>
          <a:p>
            <a:r>
              <a:rPr lang="en-US" dirty="0"/>
              <a:t>• Plains Coreopsis </a:t>
            </a:r>
          </a:p>
          <a:p>
            <a:r>
              <a:rPr lang="en-US" dirty="0"/>
              <a:t>• Purplestem Angelica </a:t>
            </a:r>
          </a:p>
          <a:p>
            <a:r>
              <a:rPr lang="en-US" dirty="0"/>
              <a:t>• Sunflower </a:t>
            </a:r>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52</a:t>
            </a:fld>
            <a:endParaRPr lang="en-US"/>
          </a:p>
        </p:txBody>
      </p:sp>
    </p:spTree>
    <p:extLst>
      <p:ext uri="{BB962C8B-B14F-4D97-AF65-F5344CB8AC3E}">
        <p14:creationId xmlns:p14="http://schemas.microsoft.com/office/powerpoint/2010/main" val="1607893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Spring Tiphia (Tiphia vernalis) </a:t>
            </a:r>
            <a:endParaRPr lang="en-US" dirty="0"/>
          </a:p>
          <a:p>
            <a:endParaRPr lang="en-US" dirty="0"/>
          </a:p>
          <a:p>
            <a:r>
              <a:rPr lang="en-US" dirty="0"/>
              <a:t>Another insect predator of Japanese Beetles is the Spring Tiphia (Tiphia vernalis). They were released in Indiana in the early 1990’s. There are likely populations in Hamilton County. To encourage their habitation, plant flowers with umbelliferous flowers including: </a:t>
            </a:r>
          </a:p>
          <a:p>
            <a:endParaRPr lang="en-US" dirty="0"/>
          </a:p>
          <a:p>
            <a:endParaRPr lang="en-US" dirty="0"/>
          </a:p>
          <a:p>
            <a:r>
              <a:rPr lang="en-US" dirty="0"/>
              <a:t>• Wild Carrot </a:t>
            </a:r>
          </a:p>
          <a:p>
            <a:r>
              <a:rPr lang="en-US" dirty="0"/>
              <a:t>• Dill </a:t>
            </a:r>
          </a:p>
          <a:p>
            <a:r>
              <a:rPr lang="en-US" dirty="0"/>
              <a:t>• Purplestem Angelica </a:t>
            </a:r>
          </a:p>
          <a:p>
            <a:r>
              <a:rPr lang="en-US" dirty="0"/>
              <a:t>• Hairy Angelica </a:t>
            </a:r>
          </a:p>
          <a:p>
            <a:r>
              <a:rPr lang="en-US" dirty="0"/>
              <a:t>• Meadow Zizia </a:t>
            </a:r>
          </a:p>
          <a:p>
            <a:r>
              <a:rPr lang="en-US" dirty="0"/>
              <a:t>• Golden Zizia (Golden Alexander) </a:t>
            </a:r>
          </a:p>
          <a:p>
            <a:r>
              <a:rPr lang="en-US" dirty="0"/>
              <a:t>• Purple Meadow Parsnip </a:t>
            </a:r>
          </a:p>
          <a:p>
            <a:r>
              <a:rPr lang="en-US" dirty="0"/>
              <a:t>• </a:t>
            </a:r>
            <a:r>
              <a:rPr lang="en-US" dirty="0" err="1"/>
              <a:t>Hairyjoint</a:t>
            </a:r>
            <a:r>
              <a:rPr lang="en-US" dirty="0"/>
              <a:t> Meadow Parsnip </a:t>
            </a:r>
          </a:p>
          <a:p>
            <a:r>
              <a:rPr lang="en-US" dirty="0"/>
              <a:t>• Yellow Pimpernel </a:t>
            </a:r>
          </a:p>
          <a:p>
            <a:r>
              <a:rPr lang="en-US" dirty="0"/>
              <a:t>• Red River </a:t>
            </a:r>
            <a:r>
              <a:rPr lang="en-US" dirty="0" err="1"/>
              <a:t>scaleseed</a:t>
            </a:r>
            <a:r>
              <a:rPr lang="en-US" dirty="0"/>
              <a:t> </a:t>
            </a:r>
          </a:p>
          <a:p>
            <a:r>
              <a:rPr lang="en-US" dirty="0"/>
              <a:t>• spreading chervil </a:t>
            </a:r>
          </a:p>
          <a:p>
            <a:r>
              <a:rPr lang="en-US" dirty="0"/>
              <a:t>• spotted water hemlock </a:t>
            </a:r>
          </a:p>
          <a:p>
            <a:r>
              <a:rPr lang="en-US" dirty="0"/>
              <a:t>• Canadian honewort </a:t>
            </a:r>
          </a:p>
          <a:p>
            <a:r>
              <a:rPr lang="en-US" dirty="0"/>
              <a:t>• harbinger of spring </a:t>
            </a:r>
          </a:p>
          <a:p>
            <a:r>
              <a:rPr lang="en-US" dirty="0"/>
              <a:t>• Snakeroot </a:t>
            </a:r>
          </a:p>
          <a:p>
            <a:r>
              <a:rPr lang="en-US" dirty="0"/>
              <a:t>• Stiff Cowbane </a:t>
            </a:r>
          </a:p>
          <a:p>
            <a:r>
              <a:rPr lang="en-US" dirty="0"/>
              <a:t>• Hemlock Water Parsnip </a:t>
            </a:r>
          </a:p>
          <a:p>
            <a:endParaRPr lang="en-US" dirty="0"/>
          </a:p>
          <a:p>
            <a:r>
              <a:rPr lang="en-US" dirty="0"/>
              <a:t>There are others you can find here at this link. In addition to this, many of the species of plants can be purchased as plugs or seeds. Contact the HCSWCD for further assistance. </a:t>
            </a:r>
          </a:p>
        </p:txBody>
      </p:sp>
      <p:sp>
        <p:nvSpPr>
          <p:cNvPr id="4" name="Slide Number Placeholder 3"/>
          <p:cNvSpPr>
            <a:spLocks noGrp="1"/>
          </p:cNvSpPr>
          <p:nvPr>
            <p:ph type="sldNum" sz="quarter" idx="5"/>
          </p:nvPr>
        </p:nvSpPr>
        <p:spPr/>
        <p:txBody>
          <a:bodyPr/>
          <a:lstStyle/>
          <a:p>
            <a:fld id="{286B9258-1C6F-4034-8575-20654F210762}" type="slidenum">
              <a:rPr lang="en-US" smtClean="0"/>
              <a:t>53</a:t>
            </a:fld>
            <a:endParaRPr lang="en-US"/>
          </a:p>
        </p:txBody>
      </p:sp>
    </p:spTree>
    <p:extLst>
      <p:ext uri="{BB962C8B-B14F-4D97-AF65-F5344CB8AC3E}">
        <p14:creationId xmlns:p14="http://schemas.microsoft.com/office/powerpoint/2010/main" val="477167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Moles! Yes, they eat grubs. </a:t>
            </a:r>
          </a:p>
        </p:txBody>
      </p:sp>
      <p:sp>
        <p:nvSpPr>
          <p:cNvPr id="4" name="Slide Number Placeholder 3"/>
          <p:cNvSpPr>
            <a:spLocks noGrp="1"/>
          </p:cNvSpPr>
          <p:nvPr>
            <p:ph type="sldNum" sz="quarter" idx="5"/>
          </p:nvPr>
        </p:nvSpPr>
        <p:spPr/>
        <p:txBody>
          <a:bodyPr/>
          <a:lstStyle/>
          <a:p>
            <a:fld id="{286B9258-1C6F-4034-8575-20654F210762}" type="slidenum">
              <a:rPr lang="en-US" smtClean="0"/>
              <a:t>54</a:t>
            </a:fld>
            <a:endParaRPr lang="en-US"/>
          </a:p>
        </p:txBody>
      </p:sp>
    </p:spTree>
    <p:extLst>
      <p:ext uri="{BB962C8B-B14F-4D97-AF65-F5344CB8AC3E}">
        <p14:creationId xmlns:p14="http://schemas.microsoft.com/office/powerpoint/2010/main" val="2878863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It does not appear to be toxic to honey bee’s and other beneficial insects once dry. </a:t>
            </a:r>
          </a:p>
          <a:p>
            <a:pPr marL="174708" indent="-174708">
              <a:buFont typeface="Arial" panose="020B0604020202020204" pitchFamily="34" charset="0"/>
              <a:buChar char="•"/>
            </a:pPr>
            <a:r>
              <a:rPr lang="en-US" dirty="0"/>
              <a:t>There may be a time of day when applying this to your plants is more beneficial to avoid most insects all together. </a:t>
            </a:r>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55</a:t>
            </a:fld>
            <a:endParaRPr lang="en-US"/>
          </a:p>
        </p:txBody>
      </p:sp>
    </p:spTree>
    <p:extLst>
      <p:ext uri="{BB962C8B-B14F-4D97-AF65-F5344CB8AC3E}">
        <p14:creationId xmlns:p14="http://schemas.microsoft.com/office/powerpoint/2010/main" val="4045644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BT (Larvae Stage) </a:t>
            </a:r>
            <a:endParaRPr lang="en-US" dirty="0"/>
          </a:p>
          <a:p>
            <a:r>
              <a:rPr lang="en-US" dirty="0"/>
              <a:t>“Bacillus thuringiensis (</a:t>
            </a:r>
            <a:r>
              <a:rPr lang="en-US" dirty="0" err="1"/>
              <a:t>Bt</a:t>
            </a:r>
            <a:r>
              <a:rPr lang="en-US" dirty="0"/>
              <a:t>) is a naturally occurring soil bacterium typically used as a microbial insecticide. </a:t>
            </a:r>
          </a:p>
          <a:p>
            <a:r>
              <a:rPr lang="en-US" dirty="0"/>
              <a:t>The </a:t>
            </a:r>
            <a:r>
              <a:rPr lang="en-US" dirty="0" err="1"/>
              <a:t>Bt</a:t>
            </a:r>
            <a:r>
              <a:rPr lang="en-US" dirty="0"/>
              <a:t> strain registered for the Japanese beetle is for use on the grub stage only. </a:t>
            </a:r>
          </a:p>
          <a:p>
            <a:r>
              <a:rPr lang="en-US" dirty="0" err="1"/>
              <a:t>Bt</a:t>
            </a:r>
            <a:r>
              <a:rPr lang="en-US" dirty="0"/>
              <a:t> is a stomach poison and must be ingested to be effective. Apply it to the soil as you would insecticides. Effectiveness is similar to that of insecticides.” (Source: USDA) </a:t>
            </a:r>
          </a:p>
          <a:p>
            <a:r>
              <a:rPr lang="en-US" dirty="0"/>
              <a:t>BT can be purchased. Specifically, BTG (</a:t>
            </a:r>
            <a:r>
              <a:rPr lang="en-US" i="1" dirty="0"/>
              <a:t>Bacillus thuringiensis </a:t>
            </a:r>
            <a:r>
              <a:rPr lang="en-US" i="1" dirty="0" err="1"/>
              <a:t>galleriae</a:t>
            </a:r>
            <a:r>
              <a:rPr lang="en-US" dirty="0"/>
              <a:t>) is what is needed. </a:t>
            </a:r>
            <a:endParaRPr lang="en-US" b="1" dirty="0"/>
          </a:p>
        </p:txBody>
      </p:sp>
      <p:sp>
        <p:nvSpPr>
          <p:cNvPr id="4" name="Slide Number Placeholder 3"/>
          <p:cNvSpPr>
            <a:spLocks noGrp="1"/>
          </p:cNvSpPr>
          <p:nvPr>
            <p:ph type="sldNum" sz="quarter" idx="5"/>
          </p:nvPr>
        </p:nvSpPr>
        <p:spPr/>
        <p:txBody>
          <a:bodyPr/>
          <a:lstStyle/>
          <a:p>
            <a:fld id="{286B9258-1C6F-4034-8575-20654F210762}" type="slidenum">
              <a:rPr lang="en-US" smtClean="0"/>
              <a:t>56</a:t>
            </a:fld>
            <a:endParaRPr lang="en-US"/>
          </a:p>
        </p:txBody>
      </p:sp>
    </p:spTree>
    <p:extLst>
      <p:ext uri="{BB962C8B-B14F-4D97-AF65-F5344CB8AC3E}">
        <p14:creationId xmlns:p14="http://schemas.microsoft.com/office/powerpoint/2010/main" val="4051412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Milky Spore </a:t>
            </a:r>
            <a:endParaRPr lang="en-US" dirty="0"/>
          </a:p>
          <a:p>
            <a:pPr marL="174708" indent="-174708">
              <a:buFont typeface="Arial" panose="020B0604020202020204" pitchFamily="34" charset="0"/>
              <a:buChar char="•"/>
            </a:pPr>
            <a:r>
              <a:rPr lang="en-US" dirty="0"/>
              <a:t>Bacillus papillae.</a:t>
            </a:r>
          </a:p>
          <a:p>
            <a:pPr marL="174708" indent="-174708">
              <a:buFont typeface="Arial" panose="020B0604020202020204" pitchFamily="34" charset="0"/>
              <a:buChar char="•"/>
            </a:pPr>
            <a:r>
              <a:rPr lang="en-US" dirty="0"/>
              <a:t>Apply to turf and lawn</a:t>
            </a:r>
          </a:p>
          <a:p>
            <a:pPr marL="174708" indent="-174708">
              <a:buFont typeface="Arial" panose="020B0604020202020204" pitchFamily="34" charset="0"/>
              <a:buChar char="•"/>
            </a:pPr>
            <a:r>
              <a:rPr lang="en-US" dirty="0"/>
              <a:t>Grubs ingest it, die, and release more spores. </a:t>
            </a:r>
          </a:p>
          <a:p>
            <a:pPr marL="174708" indent="-174708">
              <a:buFont typeface="Arial" panose="020B0604020202020204" pitchFamily="34" charset="0"/>
              <a:buChar char="•"/>
            </a:pPr>
            <a:r>
              <a:rPr lang="en-US" dirty="0"/>
              <a:t>Takes 2 to 4 years to build up in soil.</a:t>
            </a:r>
          </a:p>
          <a:p>
            <a:pPr marL="174708" indent="-174708">
              <a:buFont typeface="Arial" panose="020B0604020202020204" pitchFamily="34" charset="0"/>
              <a:buChar char="•"/>
            </a:pPr>
            <a:r>
              <a:rPr lang="en-US" dirty="0"/>
              <a:t>Most effective when treated community-wide.</a:t>
            </a:r>
          </a:p>
        </p:txBody>
      </p:sp>
      <p:sp>
        <p:nvSpPr>
          <p:cNvPr id="4" name="Slide Number Placeholder 3"/>
          <p:cNvSpPr>
            <a:spLocks noGrp="1"/>
          </p:cNvSpPr>
          <p:nvPr>
            <p:ph type="sldNum" sz="quarter" idx="5"/>
          </p:nvPr>
        </p:nvSpPr>
        <p:spPr/>
        <p:txBody>
          <a:bodyPr/>
          <a:lstStyle/>
          <a:p>
            <a:fld id="{286B9258-1C6F-4034-8575-20654F210762}" type="slidenum">
              <a:rPr lang="en-US" smtClean="0"/>
              <a:t>57</a:t>
            </a:fld>
            <a:endParaRPr lang="en-US"/>
          </a:p>
        </p:txBody>
      </p:sp>
    </p:spTree>
    <p:extLst>
      <p:ext uri="{BB962C8B-B14F-4D97-AF65-F5344CB8AC3E}">
        <p14:creationId xmlns:p14="http://schemas.microsoft.com/office/powerpoint/2010/main" val="99501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Emmitter</a:t>
            </a:r>
            <a:r>
              <a:rPr lang="en-US" dirty="0"/>
              <a:t> hosing</a:t>
            </a:r>
          </a:p>
        </p:txBody>
      </p:sp>
      <p:sp>
        <p:nvSpPr>
          <p:cNvPr id="4" name="Slide Number Placeholder 3"/>
          <p:cNvSpPr>
            <a:spLocks noGrp="1"/>
          </p:cNvSpPr>
          <p:nvPr>
            <p:ph type="sldNum" sz="quarter" idx="5"/>
          </p:nvPr>
        </p:nvSpPr>
        <p:spPr/>
        <p:txBody>
          <a:bodyPr/>
          <a:lstStyle/>
          <a:p>
            <a:fld id="{4C567344-0CAD-4F84-8294-7D8E87B75C99}" type="slidenum">
              <a:rPr lang="en-US" smtClean="0"/>
              <a:t>10</a:t>
            </a:fld>
            <a:endParaRPr lang="en-US"/>
          </a:p>
        </p:txBody>
      </p:sp>
    </p:spTree>
    <p:extLst>
      <p:ext uri="{BB962C8B-B14F-4D97-AF65-F5344CB8AC3E}">
        <p14:creationId xmlns:p14="http://schemas.microsoft.com/office/powerpoint/2010/main" val="92030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MULCHING</a:t>
            </a:r>
          </a:p>
          <a:p>
            <a:endParaRPr lang="en-US" dirty="0"/>
          </a:p>
          <a:p>
            <a:r>
              <a:rPr lang="en-US" dirty="0"/>
              <a:t>Lots of options, straw, chopped leaves, wood mulch (maybe), </a:t>
            </a:r>
          </a:p>
          <a:p>
            <a:endParaRPr lang="en-US" dirty="0"/>
          </a:p>
          <a:p>
            <a:r>
              <a:rPr lang="en-US" dirty="0"/>
              <a:t>STRAW: Best kind is seedless, if possible. But that’s very difficult to find. </a:t>
            </a:r>
          </a:p>
          <a:p>
            <a:endParaRPr lang="en-US" dirty="0"/>
          </a:p>
          <a:p>
            <a:r>
              <a:rPr lang="en-US" dirty="0"/>
              <a:t>MULCHED Leaves and untreated grass/lawn clippings: Works but can be hydrophobic</a:t>
            </a:r>
          </a:p>
          <a:p>
            <a:endParaRPr lang="en-US" dirty="0"/>
          </a:p>
          <a:p>
            <a:r>
              <a:rPr lang="en-US" dirty="0"/>
              <a:t>OPAQUE Landscape fabric: Works great as long as water can go through the fabric OR there is irrigation underneath it.</a:t>
            </a:r>
          </a:p>
          <a:p>
            <a:endParaRPr lang="en-US" dirty="0"/>
          </a:p>
          <a:p>
            <a:r>
              <a:rPr lang="en-US" dirty="0"/>
              <a:t>LANDSCAPE FABRIC works okay but usually allows light through which means weeds will still grow and cause issues.</a:t>
            </a:r>
          </a:p>
        </p:txBody>
      </p:sp>
      <p:sp>
        <p:nvSpPr>
          <p:cNvPr id="4" name="Slide Number Placeholder 3"/>
          <p:cNvSpPr>
            <a:spLocks noGrp="1"/>
          </p:cNvSpPr>
          <p:nvPr>
            <p:ph type="sldNum" sz="quarter" idx="5"/>
          </p:nvPr>
        </p:nvSpPr>
        <p:spPr/>
        <p:txBody>
          <a:bodyPr/>
          <a:lstStyle/>
          <a:p>
            <a:fld id="{4C567344-0CAD-4F84-8294-7D8E87B75C99}" type="slidenum">
              <a:rPr lang="en-US" smtClean="0"/>
              <a:t>11</a:t>
            </a:fld>
            <a:endParaRPr lang="en-US"/>
          </a:p>
        </p:txBody>
      </p:sp>
    </p:spTree>
    <p:extLst>
      <p:ext uri="{BB962C8B-B14F-4D97-AF65-F5344CB8AC3E}">
        <p14:creationId xmlns:p14="http://schemas.microsoft.com/office/powerpoint/2010/main" val="35469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67344-0CAD-4F84-8294-7D8E87B75C99}" type="slidenum">
              <a:rPr lang="en-US" smtClean="0"/>
              <a:t>14</a:t>
            </a:fld>
            <a:endParaRPr lang="en-US"/>
          </a:p>
        </p:txBody>
      </p:sp>
    </p:spTree>
    <p:extLst>
      <p:ext uri="{BB962C8B-B14F-4D97-AF65-F5344CB8AC3E}">
        <p14:creationId xmlns:p14="http://schemas.microsoft.com/office/powerpoint/2010/main" val="373015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Neem Oil - </a:t>
            </a:r>
            <a:r>
              <a:rPr lang="en-US" b="1" dirty="0"/>
              <a:t>Neem oil</a:t>
            </a:r>
            <a:r>
              <a:rPr lang="en-US" dirty="0"/>
              <a:t> is a </a:t>
            </a:r>
            <a:r>
              <a:rPr lang="en-US" dirty="0">
                <a:hlinkClick r:id="rId3" tooltip="Vegetable oil"/>
              </a:rPr>
              <a:t>vegetable oil</a:t>
            </a:r>
            <a:r>
              <a:rPr lang="en-US" dirty="0"/>
              <a:t> pressed from the fruits and seeds of the neem of India</a:t>
            </a:r>
          </a:p>
          <a:p>
            <a:endParaRPr lang="en-US" dirty="0"/>
          </a:p>
          <a:p>
            <a:r>
              <a:rPr lang="en-US" dirty="0"/>
              <a:t>BT (different kinds available now) - </a:t>
            </a:r>
            <a:r>
              <a:rPr lang="en-US" i="1" dirty="0">
                <a:solidFill>
                  <a:schemeClr val="accent1"/>
                </a:solidFill>
              </a:rPr>
              <a:t>Bacillus thuringiensis – is a bacteria that once ingested by beetles, </a:t>
            </a:r>
            <a:r>
              <a:rPr lang="en-US" i="1" dirty="0" err="1">
                <a:solidFill>
                  <a:schemeClr val="accent1"/>
                </a:solidFill>
              </a:rPr>
              <a:t>catterpillars</a:t>
            </a:r>
            <a:r>
              <a:rPr lang="en-US" i="1" dirty="0">
                <a:solidFill>
                  <a:schemeClr val="accent1"/>
                </a:solidFill>
              </a:rPr>
              <a:t>, or worms, will disrupt the stomach/gut and kill the insect. </a:t>
            </a:r>
          </a:p>
          <a:p>
            <a:pPr marL="174708" indent="-174708">
              <a:buFont typeface="Arial" panose="020B0604020202020204" pitchFamily="34" charset="0"/>
              <a:buChar char="•"/>
            </a:pPr>
            <a:r>
              <a:rPr lang="en-US" i="1" dirty="0">
                <a:solidFill>
                  <a:schemeClr val="accent1"/>
                </a:solidFill>
              </a:rPr>
              <a:t>Used for black flea beetles a lot.</a:t>
            </a:r>
            <a:endParaRPr lang="en-US" dirty="0"/>
          </a:p>
          <a:p>
            <a:r>
              <a:rPr lang="en-US" dirty="0"/>
              <a:t>Spinosad - Spinosad is a natural substance made by a soil bacterium that can be toxic to insects.</a:t>
            </a:r>
          </a:p>
          <a:p>
            <a:r>
              <a:rPr lang="en-US" dirty="0"/>
              <a:t>Nematodes</a:t>
            </a:r>
          </a:p>
          <a:p>
            <a:r>
              <a:rPr lang="en-US" dirty="0"/>
              <a:t>Insecticidal Soap</a:t>
            </a:r>
          </a:p>
          <a:p>
            <a:r>
              <a:rPr lang="en-US" dirty="0"/>
              <a:t>Dichotomous Earth</a:t>
            </a:r>
          </a:p>
        </p:txBody>
      </p:sp>
      <p:sp>
        <p:nvSpPr>
          <p:cNvPr id="4" name="Slide Number Placeholder 3"/>
          <p:cNvSpPr>
            <a:spLocks noGrp="1"/>
          </p:cNvSpPr>
          <p:nvPr>
            <p:ph type="sldNum" sz="quarter" idx="5"/>
          </p:nvPr>
        </p:nvSpPr>
        <p:spPr/>
        <p:txBody>
          <a:bodyPr/>
          <a:lstStyle/>
          <a:p>
            <a:fld id="{286B9258-1C6F-4034-8575-20654F210762}" type="slidenum">
              <a:rPr lang="en-US" smtClean="0"/>
              <a:t>17</a:t>
            </a:fld>
            <a:endParaRPr lang="en-US"/>
          </a:p>
        </p:txBody>
      </p:sp>
    </p:spTree>
    <p:extLst>
      <p:ext uri="{BB962C8B-B14F-4D97-AF65-F5344CB8AC3E}">
        <p14:creationId xmlns:p14="http://schemas.microsoft.com/office/powerpoint/2010/main" val="408918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Reflective Mulch – Great for white flies or other insects that like to be under the leaf.</a:t>
            </a:r>
          </a:p>
          <a:p>
            <a:r>
              <a:rPr lang="en-US" dirty="0"/>
              <a:t>Floating Row Covers</a:t>
            </a:r>
          </a:p>
          <a:p>
            <a:r>
              <a:rPr lang="en-US" dirty="0"/>
              <a:t>Yellow Sticky Traps – Great for black flea beetles</a:t>
            </a:r>
          </a:p>
          <a:p>
            <a:endParaRPr lang="en-US" dirty="0"/>
          </a:p>
          <a:p>
            <a:r>
              <a:rPr lang="en-US" dirty="0"/>
              <a:t>Of course, there are marigolds and zinnias along with many herbs like catnip, etc.</a:t>
            </a:r>
          </a:p>
          <a:p>
            <a:endParaRPr lang="en-US" dirty="0"/>
          </a:p>
        </p:txBody>
      </p:sp>
      <p:sp>
        <p:nvSpPr>
          <p:cNvPr id="4" name="Slide Number Placeholder 3"/>
          <p:cNvSpPr>
            <a:spLocks noGrp="1"/>
          </p:cNvSpPr>
          <p:nvPr>
            <p:ph type="sldNum" sz="quarter" idx="5"/>
          </p:nvPr>
        </p:nvSpPr>
        <p:spPr/>
        <p:txBody>
          <a:bodyPr/>
          <a:lstStyle/>
          <a:p>
            <a:fld id="{286B9258-1C6F-4034-8575-20654F210762}" type="slidenum">
              <a:rPr lang="en-US" smtClean="0"/>
              <a:t>18</a:t>
            </a:fld>
            <a:endParaRPr lang="en-US"/>
          </a:p>
        </p:txBody>
      </p:sp>
    </p:spTree>
    <p:extLst>
      <p:ext uri="{BB962C8B-B14F-4D97-AF65-F5344CB8AC3E}">
        <p14:creationId xmlns:p14="http://schemas.microsoft.com/office/powerpoint/2010/main" val="87222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Purchasing Beneficial Insect Predators that are Commercially availablehttps://www.planetnatural.com/product/live-ladybugs/</a:t>
            </a:r>
          </a:p>
          <a:p>
            <a:endParaRPr lang="en-US" dirty="0"/>
          </a:p>
          <a:p>
            <a:r>
              <a:rPr lang="en-US" dirty="0"/>
              <a:t>Green Lacewing - feed on a large number of soft bodied pests, mites and insect eggs. A voracious predator, they can consume as many as 60 aphids an hour. </a:t>
            </a:r>
          </a:p>
          <a:p>
            <a:r>
              <a:rPr lang="en-US" dirty="0"/>
              <a:t>Lady Beetles -  </a:t>
            </a:r>
            <a:r>
              <a:rPr lang="en-US" dirty="0">
                <a:hlinkClick r:id="rId3"/>
              </a:rPr>
              <a:t>aphids</a:t>
            </a:r>
            <a:r>
              <a:rPr lang="en-US" dirty="0"/>
              <a:t> (40-50 per day) and a wide variety of other soft-bodied pests, mites and insect eggs.</a:t>
            </a:r>
          </a:p>
          <a:p>
            <a:r>
              <a:rPr lang="en-US" dirty="0" err="1"/>
              <a:t>Spined</a:t>
            </a:r>
            <a:r>
              <a:rPr lang="en-US" dirty="0"/>
              <a:t> soldier bug - is a voracious predator of over 100 different insect pests, including the larvae of Mexican bean beetle, European corn borer, corn earworm, cabbage looper, cabbage worm, Colorado potato beetle and flea beetles.</a:t>
            </a:r>
          </a:p>
        </p:txBody>
      </p:sp>
      <p:sp>
        <p:nvSpPr>
          <p:cNvPr id="4" name="Slide Number Placeholder 3"/>
          <p:cNvSpPr>
            <a:spLocks noGrp="1"/>
          </p:cNvSpPr>
          <p:nvPr>
            <p:ph type="sldNum" sz="quarter" idx="5"/>
          </p:nvPr>
        </p:nvSpPr>
        <p:spPr/>
        <p:txBody>
          <a:bodyPr/>
          <a:lstStyle/>
          <a:p>
            <a:fld id="{286B9258-1C6F-4034-8575-20654F210762}" type="slidenum">
              <a:rPr lang="en-US" smtClean="0"/>
              <a:t>19</a:t>
            </a:fld>
            <a:endParaRPr lang="en-US"/>
          </a:p>
        </p:txBody>
      </p:sp>
    </p:spTree>
    <p:extLst>
      <p:ext uri="{BB962C8B-B14F-4D97-AF65-F5344CB8AC3E}">
        <p14:creationId xmlns:p14="http://schemas.microsoft.com/office/powerpoint/2010/main" val="83243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C55E89-1420-4869-A1E1-0F5480DD8785}"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377194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55E89-1420-4869-A1E1-0F5480DD8785}"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264195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55E89-1420-4869-A1E1-0F5480DD8785}"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2761718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55E89-1420-4869-A1E1-0F5480DD8785}"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91678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C55E89-1420-4869-A1E1-0F5480DD8785}"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327558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C55E89-1420-4869-A1E1-0F5480DD8785}" type="datetimeFigureOut">
              <a:rPr lang="en-US" smtClean="0"/>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12457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55E89-1420-4869-A1E1-0F5480DD8785}" type="datetimeFigureOut">
              <a:rPr lang="en-US" smtClean="0"/>
              <a:t>7/16/2019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4292544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C55E89-1420-4869-A1E1-0F5480DD8785}" type="datetimeFigureOut">
              <a:rPr lang="en-US" smtClean="0"/>
              <a:t>7/16/2019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117835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55E89-1420-4869-A1E1-0F5480DD8785}" type="datetimeFigureOut">
              <a:rPr lang="en-US" smtClean="0"/>
              <a:t>7/16/2019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147725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C55E89-1420-4869-A1E1-0F5480DD8785}" type="datetimeFigureOut">
              <a:rPr lang="en-US" smtClean="0"/>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2015557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C55E89-1420-4869-A1E1-0F5480DD8785}" type="datetimeFigureOut">
              <a:rPr lang="en-US" smtClean="0"/>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5786F-72D4-49EB-AA4A-E5379163BECB}" type="slidenum">
              <a:rPr lang="en-US" smtClean="0"/>
              <a:t>‹#›</a:t>
            </a:fld>
            <a:endParaRPr lang="en-US"/>
          </a:p>
        </p:txBody>
      </p:sp>
    </p:spTree>
    <p:extLst>
      <p:ext uri="{BB962C8B-B14F-4D97-AF65-F5344CB8AC3E}">
        <p14:creationId xmlns:p14="http://schemas.microsoft.com/office/powerpoint/2010/main" val="212442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55E89-1420-4869-A1E1-0F5480DD8785}" type="datetimeFigureOut">
              <a:rPr lang="en-US" smtClean="0"/>
              <a:t>7/16/2019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5786F-72D4-49EB-AA4A-E5379163BECB}" type="slidenum">
              <a:rPr lang="en-US" smtClean="0"/>
              <a:t>‹#›</a:t>
            </a:fld>
            <a:endParaRPr lang="en-US"/>
          </a:p>
        </p:txBody>
      </p:sp>
    </p:spTree>
    <p:extLst>
      <p:ext uri="{BB962C8B-B14F-4D97-AF65-F5344CB8AC3E}">
        <p14:creationId xmlns:p14="http://schemas.microsoft.com/office/powerpoint/2010/main" val="246934313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ideo" Target="https://www.youtube.com/embed/nZZyJQNmOV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8" Type="http://schemas.openxmlformats.org/officeDocument/2006/relationships/hyperlink" Target="http://gardensforgoldens.com/2014/04/25/april-showers/" TargetMode="External"/><Relationship Id="rId3" Type="http://schemas.openxmlformats.org/officeDocument/2006/relationships/image" Target="../media/image61.jpg"/><Relationship Id="rId7"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oodswalksandwildlife.blogspot.com/2011/07/woodcocks-and-warblers-and-more-or-why.html" TargetMode="External"/><Relationship Id="rId11" Type="http://schemas.openxmlformats.org/officeDocument/2006/relationships/image" Target="../media/image8.jpg"/><Relationship Id="rId5" Type="http://schemas.openxmlformats.org/officeDocument/2006/relationships/image" Target="../media/image62.JPG"/><Relationship Id="rId10" Type="http://schemas.openxmlformats.org/officeDocument/2006/relationships/hyperlink" Target="https://en.wikipedia.org/wiki/Ceanothus_americanus" TargetMode="External"/><Relationship Id="rId4" Type="http://schemas.openxmlformats.org/officeDocument/2006/relationships/hyperlink" Target="http://sushlaventulip06.blogspot.com/2013/09/vibgyor-series-i-for-indigo-indigo.html" TargetMode="External"/><Relationship Id="rId9" Type="http://schemas.openxmlformats.org/officeDocument/2006/relationships/image" Target="../media/image64.jp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29001E2-26F5-4D04-ADBB-19443BEC4816}"/>
              </a:ext>
            </a:extLst>
          </p:cNvPr>
          <p:cNvSpPr>
            <a:spLocks noGrp="1"/>
          </p:cNvSpPr>
          <p:nvPr>
            <p:ph type="title"/>
          </p:nvPr>
        </p:nvSpPr>
        <p:spPr>
          <a:xfrm>
            <a:off x="2997052" y="5333225"/>
            <a:ext cx="3703453" cy="1248328"/>
          </a:xfrm>
        </p:spPr>
        <p:txBody>
          <a:bodyPr vert="horz" lIns="91440" tIns="45720" rIns="91440" bIns="45720" rtlCol="0" anchor="t">
            <a:noAutofit/>
          </a:bodyPr>
          <a:lstStyle/>
          <a:p>
            <a:r>
              <a:rPr lang="en-US" sz="2800" b="1" dirty="0"/>
              <a:t>Midseason Gardening Challenges and Reframing for the Future</a:t>
            </a:r>
          </a:p>
        </p:txBody>
      </p:sp>
      <p:pic>
        <p:nvPicPr>
          <p:cNvPr id="16" name="Picture 15">
            <a:extLst>
              <a:ext uri="{FF2B5EF4-FFF2-40B4-BE49-F238E27FC236}">
                <a16:creationId xmlns:a16="http://schemas.microsoft.com/office/drawing/2014/main" id="{02B5548D-6014-4FAF-9AEA-D5495515957E}"/>
              </a:ext>
            </a:extLst>
          </p:cNvPr>
          <p:cNvPicPr>
            <a:picLocks noChangeAspect="1"/>
          </p:cNvPicPr>
          <p:nvPr/>
        </p:nvPicPr>
        <p:blipFill rotWithShape="1">
          <a:blip r:embed="rId3">
            <a:extLst>
              <a:ext uri="{28A0092B-C50C-407E-A947-70E740481C1C}">
                <a14:useLocalDpi xmlns:a14="http://schemas.microsoft.com/office/drawing/2010/main" val="0"/>
              </a:ext>
            </a:extLst>
          </a:blip>
          <a:srcRect l="3646" r="3444" b="-4"/>
          <a:stretch/>
        </p:blipFill>
        <p:spPr>
          <a:xfrm>
            <a:off x="696993" y="3247"/>
            <a:ext cx="2935224" cy="1713926"/>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032" name="Picture 8" descr="Image result for mountain mint">
            <a:extLst>
              <a:ext uri="{FF2B5EF4-FFF2-40B4-BE49-F238E27FC236}">
                <a16:creationId xmlns:a16="http://schemas.microsoft.com/office/drawing/2014/main" id="{50BC8643-7D99-4846-9ABD-B0867CF86D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42" r="23046" b="-3"/>
          <a:stretch/>
        </p:blipFill>
        <p:spPr bwMode="auto">
          <a:xfrm>
            <a:off x="20" y="3430749"/>
            <a:ext cx="2673459"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Image result for pictures of organic gardens">
            <a:extLst>
              <a:ext uri="{FF2B5EF4-FFF2-40B4-BE49-F238E27FC236}">
                <a16:creationId xmlns:a16="http://schemas.microsoft.com/office/drawing/2014/main" id="{4316E516-5936-4361-8FA1-467F0CAF45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07" r="25995" b="2"/>
          <a:stretch/>
        </p:blipFill>
        <p:spPr bwMode="auto">
          <a:xfrm>
            <a:off x="1866096" y="2147792"/>
            <a:ext cx="1766121" cy="1766121"/>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Image result for cover crops in gardens">
            <a:extLst>
              <a:ext uri="{FF2B5EF4-FFF2-40B4-BE49-F238E27FC236}">
                <a16:creationId xmlns:a16="http://schemas.microsoft.com/office/drawing/2014/main" id="{FD1C261E-F9B6-414F-AE27-63B9B488E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782" r="26968" b="-1"/>
          <a:stretch/>
        </p:blipFill>
        <p:spPr bwMode="auto">
          <a:xfrm>
            <a:off x="4328678" y="2304979"/>
            <a:ext cx="2477703" cy="2477703"/>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Image result for zinnia flower garden">
            <a:extLst>
              <a:ext uri="{FF2B5EF4-FFF2-40B4-BE49-F238E27FC236}">
                <a16:creationId xmlns:a16="http://schemas.microsoft.com/office/drawing/2014/main" id="{527700C4-C02C-4022-B4DF-51F5A5D298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63" r="24373" b="5"/>
          <a:stretch/>
        </p:blipFill>
        <p:spPr bwMode="auto">
          <a:xfrm>
            <a:off x="6470777" y="1"/>
            <a:ext cx="2673224" cy="2763592"/>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Image result for pictures of organic gardens">
            <a:extLst>
              <a:ext uri="{FF2B5EF4-FFF2-40B4-BE49-F238E27FC236}">
                <a16:creationId xmlns:a16="http://schemas.microsoft.com/office/drawing/2014/main" id="{112AD679-77D8-48E6-8EC5-F1E18F23E3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51" r="20743" b="-2"/>
          <a:stretch/>
        </p:blipFill>
        <p:spPr bwMode="auto">
          <a:xfrm>
            <a:off x="7022424" y="4767990"/>
            <a:ext cx="2121574" cy="2090009"/>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5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drip irrigation for gardens">
            <a:extLst>
              <a:ext uri="{FF2B5EF4-FFF2-40B4-BE49-F238E27FC236}">
                <a16:creationId xmlns:a16="http://schemas.microsoft.com/office/drawing/2014/main" id="{3760BF58-6B9C-4CF0-A88F-41D94922F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74" r="9091" b="244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4"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D20AA3-D0C4-45C5-9830-CC356F0D1C45}"/>
              </a:ext>
            </a:extLst>
          </p:cNvPr>
          <p:cNvSpPr>
            <a:spLocks noGrp="1"/>
          </p:cNvSpPr>
          <p:nvPr>
            <p:ph type="title"/>
          </p:nvPr>
        </p:nvSpPr>
        <p:spPr>
          <a:xfrm>
            <a:off x="446103" y="640263"/>
            <a:ext cx="2819430" cy="1344975"/>
          </a:xfrm>
        </p:spPr>
        <p:txBody>
          <a:bodyPr>
            <a:normAutofit/>
          </a:bodyPr>
          <a:lstStyle/>
          <a:p>
            <a:r>
              <a:rPr lang="en-US" sz="3500"/>
              <a:t>Emitter Tubing</a:t>
            </a:r>
          </a:p>
        </p:txBody>
      </p:sp>
      <p:sp>
        <p:nvSpPr>
          <p:cNvPr id="3" name="Content Placeholder 2">
            <a:extLst>
              <a:ext uri="{FF2B5EF4-FFF2-40B4-BE49-F238E27FC236}">
                <a16:creationId xmlns:a16="http://schemas.microsoft.com/office/drawing/2014/main" id="{E3B4F0D3-7986-4C6E-8542-3E329B8A1FE6}"/>
              </a:ext>
            </a:extLst>
          </p:cNvPr>
          <p:cNvSpPr>
            <a:spLocks noGrp="1"/>
          </p:cNvSpPr>
          <p:nvPr>
            <p:ph idx="1"/>
          </p:nvPr>
        </p:nvSpPr>
        <p:spPr>
          <a:xfrm>
            <a:off x="445582" y="2121763"/>
            <a:ext cx="2823620" cy="3773010"/>
          </a:xfrm>
        </p:spPr>
        <p:txBody>
          <a:bodyPr>
            <a:normAutofit/>
          </a:bodyPr>
          <a:lstStyle/>
          <a:p>
            <a:r>
              <a:rPr lang="en-US" sz="1600"/>
              <a:t>Very efficient</a:t>
            </a:r>
          </a:p>
          <a:p>
            <a:r>
              <a:rPr lang="en-US" sz="1600"/>
              <a:t>Usually cost effective</a:t>
            </a:r>
          </a:p>
          <a:p>
            <a:r>
              <a:rPr lang="en-US" sz="1600"/>
              <a:t>Maybe a shorter life-span</a:t>
            </a:r>
          </a:p>
          <a:p>
            <a:r>
              <a:rPr lang="en-US" sz="1600"/>
              <a:t>Lasts longer if covered with opaque synthetic or natural mulch</a:t>
            </a:r>
          </a:p>
        </p:txBody>
      </p:sp>
    </p:spTree>
    <p:extLst>
      <p:ext uri="{BB962C8B-B14F-4D97-AF65-F5344CB8AC3E}">
        <p14:creationId xmlns:p14="http://schemas.microsoft.com/office/powerpoint/2010/main" val="412711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8CB7-E0DC-475B-82EF-B8413B7AE8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89EA6C-ABDA-44EB-9F47-CE7AA7B46F4E}"/>
              </a:ext>
            </a:extLst>
          </p:cNvPr>
          <p:cNvSpPr>
            <a:spLocks noGrp="1"/>
          </p:cNvSpPr>
          <p:nvPr>
            <p:ph idx="1"/>
          </p:nvPr>
        </p:nvSpPr>
        <p:spPr/>
        <p:txBody>
          <a:bodyPr/>
          <a:lstStyle/>
          <a:p>
            <a:endParaRPr lang="en-US"/>
          </a:p>
        </p:txBody>
      </p:sp>
      <p:pic>
        <p:nvPicPr>
          <p:cNvPr id="4098" name="Picture 2" descr="https://uconnladybug.files.wordpress.com/2010/07/straw-mulch.jpg">
            <a:extLst>
              <a:ext uri="{FF2B5EF4-FFF2-40B4-BE49-F238E27FC236}">
                <a16:creationId xmlns:a16="http://schemas.microsoft.com/office/drawing/2014/main" id="{E396B0FB-4B97-427D-B2A2-D698346AA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345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E9434-F29F-464F-B087-E73668B0115B}"/>
              </a:ext>
            </a:extLst>
          </p:cNvPr>
          <p:cNvSpPr>
            <a:spLocks noGrp="1"/>
          </p:cNvSpPr>
          <p:nvPr>
            <p:ph type="title"/>
          </p:nvPr>
        </p:nvSpPr>
        <p:spPr/>
        <p:txBody>
          <a:bodyPr/>
          <a:lstStyle/>
          <a:p>
            <a:r>
              <a:rPr lang="en-US" dirty="0"/>
              <a:t>Disease, Mildew, and Fungus</a:t>
            </a:r>
          </a:p>
        </p:txBody>
      </p:sp>
      <p:sp>
        <p:nvSpPr>
          <p:cNvPr id="3" name="Content Placeholder 2">
            <a:extLst>
              <a:ext uri="{FF2B5EF4-FFF2-40B4-BE49-F238E27FC236}">
                <a16:creationId xmlns:a16="http://schemas.microsoft.com/office/drawing/2014/main" id="{DA06029C-3551-4A63-A696-FC6F51CD286D}"/>
              </a:ext>
            </a:extLst>
          </p:cNvPr>
          <p:cNvSpPr>
            <a:spLocks noGrp="1"/>
          </p:cNvSpPr>
          <p:nvPr>
            <p:ph idx="1"/>
          </p:nvPr>
        </p:nvSpPr>
        <p:spPr/>
        <p:txBody>
          <a:bodyPr>
            <a:normAutofit fontScale="92500"/>
          </a:bodyPr>
          <a:lstStyle/>
          <a:p>
            <a:pPr marL="514350" indent="-514350">
              <a:buFont typeface="+mj-lt"/>
              <a:buAutoNum type="arabicPeriod"/>
            </a:pPr>
            <a:r>
              <a:rPr lang="en-US" dirty="0"/>
              <a:t>Must identify through symptoms first</a:t>
            </a:r>
          </a:p>
          <a:p>
            <a:pPr marL="514350" indent="-514350">
              <a:buFont typeface="+mj-lt"/>
              <a:buAutoNum type="arabicPeriod"/>
            </a:pPr>
            <a:r>
              <a:rPr lang="en-US" dirty="0"/>
              <a:t>Once identified a specific solution can then be tested</a:t>
            </a:r>
          </a:p>
          <a:p>
            <a:pPr marL="514350" indent="-514350">
              <a:buFont typeface="+mj-lt"/>
              <a:buAutoNum type="arabicPeriod"/>
            </a:pPr>
            <a:r>
              <a:rPr lang="en-US" dirty="0"/>
              <a:t>Apply synthetic or organic fungicides – or other concoctions (e.g. hydrogen peroxide, baking soda, etc.)</a:t>
            </a:r>
          </a:p>
          <a:p>
            <a:pPr marL="514350" indent="-514350">
              <a:buFont typeface="+mj-lt"/>
              <a:buAutoNum type="arabicPeriod"/>
            </a:pPr>
            <a:r>
              <a:rPr lang="en-US" dirty="0"/>
              <a:t>Prune off dead, drying, or infested parts of plant and throw in hot compost pile or burn (to contain pathogen)</a:t>
            </a:r>
          </a:p>
          <a:p>
            <a:pPr marL="514350" indent="-514350">
              <a:buFont typeface="+mj-lt"/>
              <a:buAutoNum type="arabicPeriod"/>
            </a:pPr>
            <a:r>
              <a:rPr lang="en-US" dirty="0"/>
              <a:t>Prune unnecessary parts of plant to allow for more air circulation</a:t>
            </a:r>
          </a:p>
          <a:p>
            <a:endParaRPr lang="en-US" dirty="0"/>
          </a:p>
        </p:txBody>
      </p:sp>
    </p:spTree>
    <p:extLst>
      <p:ext uri="{BB962C8B-B14F-4D97-AF65-F5344CB8AC3E}">
        <p14:creationId xmlns:p14="http://schemas.microsoft.com/office/powerpoint/2010/main" val="261159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98CD-049E-4BEB-9F5A-AC527EEA166B}"/>
              </a:ext>
            </a:extLst>
          </p:cNvPr>
          <p:cNvSpPr>
            <a:spLocks noGrp="1"/>
          </p:cNvSpPr>
          <p:nvPr>
            <p:ph type="title"/>
          </p:nvPr>
        </p:nvSpPr>
        <p:spPr>
          <a:xfrm>
            <a:off x="486696" y="629266"/>
            <a:ext cx="2738601" cy="1676603"/>
          </a:xfrm>
        </p:spPr>
        <p:txBody>
          <a:bodyPr>
            <a:normAutofit/>
          </a:bodyPr>
          <a:lstStyle/>
          <a:p>
            <a:r>
              <a:rPr lang="en-US" dirty="0"/>
              <a:t>Powdery Mildew</a:t>
            </a:r>
          </a:p>
        </p:txBody>
      </p:sp>
      <p:sp>
        <p:nvSpPr>
          <p:cNvPr id="3" name="Content Placeholder 2">
            <a:extLst>
              <a:ext uri="{FF2B5EF4-FFF2-40B4-BE49-F238E27FC236}">
                <a16:creationId xmlns:a16="http://schemas.microsoft.com/office/drawing/2014/main" id="{4D39FDAF-6A40-4D7D-8621-C91D9C410BF8}"/>
              </a:ext>
            </a:extLst>
          </p:cNvPr>
          <p:cNvSpPr>
            <a:spLocks noGrp="1"/>
          </p:cNvSpPr>
          <p:nvPr>
            <p:ph idx="1"/>
          </p:nvPr>
        </p:nvSpPr>
        <p:spPr>
          <a:xfrm>
            <a:off x="486698" y="2438400"/>
            <a:ext cx="2738599" cy="3785419"/>
          </a:xfrm>
        </p:spPr>
        <p:txBody>
          <a:bodyPr>
            <a:normAutofit/>
          </a:bodyPr>
          <a:lstStyle/>
          <a:p>
            <a:r>
              <a:rPr lang="en-US" sz="1600" dirty="0"/>
              <a:t>Thrives in warm, dry climates (like now)</a:t>
            </a:r>
          </a:p>
          <a:p>
            <a:r>
              <a:rPr lang="en-US" sz="1600" dirty="0"/>
              <a:t>But…spreads due to humidity around the plant by fungal spores</a:t>
            </a:r>
          </a:p>
          <a:p>
            <a:r>
              <a:rPr lang="en-US" sz="1600" dirty="0"/>
              <a:t>Rarely kills the plant but will weaken it and reduce yield</a:t>
            </a:r>
          </a:p>
          <a:p>
            <a:r>
              <a:rPr lang="en-US" sz="1600" dirty="0"/>
              <a:t>Spray/treat with fungicide</a:t>
            </a:r>
          </a:p>
          <a:p>
            <a:pPr lvl="1"/>
            <a:r>
              <a:rPr lang="en-US" sz="1200" dirty="0"/>
              <a:t>Sulfur, lime-sulfur, neem oil, potassium bicarbonate</a:t>
            </a:r>
          </a:p>
          <a:p>
            <a:pPr lvl="1"/>
            <a:r>
              <a:rPr lang="en-US" sz="1200" dirty="0"/>
              <a:t>Spray with bicarbonate solution (baking soda)</a:t>
            </a:r>
          </a:p>
        </p:txBody>
      </p:sp>
      <p:pic>
        <p:nvPicPr>
          <p:cNvPr id="11266" name="Picture 2" descr="Powdery Mildew2">
            <a:extLst>
              <a:ext uri="{FF2B5EF4-FFF2-40B4-BE49-F238E27FC236}">
                <a16:creationId xmlns:a16="http://schemas.microsoft.com/office/drawing/2014/main" id="{AA409851-7147-45F1-95E7-DD9F1A0CF7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60" r="15090"/>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82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C830-E5E8-4706-A114-BBFCB70910B8}"/>
              </a:ext>
            </a:extLst>
          </p:cNvPr>
          <p:cNvSpPr>
            <a:spLocks noGrp="1"/>
          </p:cNvSpPr>
          <p:nvPr>
            <p:ph type="title"/>
          </p:nvPr>
        </p:nvSpPr>
        <p:spPr>
          <a:xfrm>
            <a:off x="486696" y="629266"/>
            <a:ext cx="3845274" cy="1676603"/>
          </a:xfrm>
        </p:spPr>
        <p:txBody>
          <a:bodyPr>
            <a:normAutofit/>
          </a:bodyPr>
          <a:lstStyle/>
          <a:p>
            <a:r>
              <a:rPr lang="en-US" dirty="0"/>
              <a:t>Verticillium Wilt</a:t>
            </a:r>
          </a:p>
        </p:txBody>
      </p:sp>
      <p:sp>
        <p:nvSpPr>
          <p:cNvPr id="3" name="Content Placeholder 2">
            <a:extLst>
              <a:ext uri="{FF2B5EF4-FFF2-40B4-BE49-F238E27FC236}">
                <a16:creationId xmlns:a16="http://schemas.microsoft.com/office/drawing/2014/main" id="{FF4C1B7E-C713-4C19-BA5A-540D7B0854CA}"/>
              </a:ext>
            </a:extLst>
          </p:cNvPr>
          <p:cNvSpPr>
            <a:spLocks noGrp="1"/>
          </p:cNvSpPr>
          <p:nvPr>
            <p:ph idx="1"/>
          </p:nvPr>
        </p:nvSpPr>
        <p:spPr>
          <a:xfrm>
            <a:off x="486697" y="2438400"/>
            <a:ext cx="3845272" cy="3785419"/>
          </a:xfrm>
        </p:spPr>
        <p:txBody>
          <a:bodyPr>
            <a:normAutofit fontScale="92500" lnSpcReduction="10000"/>
          </a:bodyPr>
          <a:lstStyle/>
          <a:p>
            <a:r>
              <a:rPr lang="en-US" sz="2400" dirty="0"/>
              <a:t>Disease looks very similar to Early Blight or Bacterial Canker</a:t>
            </a:r>
          </a:p>
          <a:p>
            <a:r>
              <a:rPr lang="en-US" sz="2400" dirty="0"/>
              <a:t>No effective chemical treatment available</a:t>
            </a:r>
          </a:p>
          <a:p>
            <a:r>
              <a:rPr lang="en-US" sz="2400" dirty="0"/>
              <a:t>To slow the disease, use fertilizers lower in nitrogen and higher in potassium</a:t>
            </a:r>
          </a:p>
          <a:p>
            <a:r>
              <a:rPr lang="en-US" sz="2400" dirty="0"/>
              <a:t>Destroy infected plants</a:t>
            </a:r>
          </a:p>
          <a:p>
            <a:r>
              <a:rPr lang="en-US" sz="2400" dirty="0"/>
              <a:t>May survive but will be stunted.</a:t>
            </a:r>
          </a:p>
          <a:p>
            <a:endParaRPr lang="en-US" sz="2400" dirty="0"/>
          </a:p>
        </p:txBody>
      </p:sp>
      <p:pic>
        <p:nvPicPr>
          <p:cNvPr id="9218" name="Picture 2" descr="Image result for verticillium wilt tomato">
            <a:extLst>
              <a:ext uri="{FF2B5EF4-FFF2-40B4-BE49-F238E27FC236}">
                <a16:creationId xmlns:a16="http://schemas.microsoft.com/office/drawing/2014/main" id="{C00398EC-0354-4948-87C9-D21B9B6A4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47" r="17816" b="3"/>
          <a:stretch/>
        </p:blipFill>
        <p:spPr bwMode="auto">
          <a:xfrm>
            <a:off x="4567959" y="640082"/>
            <a:ext cx="4096293" cy="557783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091C83-8692-40C7-BE98-63C000B2C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322561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2EB8-080A-43BC-ACFD-50EDCE7DD12B}"/>
              </a:ext>
            </a:extLst>
          </p:cNvPr>
          <p:cNvSpPr>
            <a:spLocks noGrp="1"/>
          </p:cNvSpPr>
          <p:nvPr>
            <p:ph type="title"/>
          </p:nvPr>
        </p:nvSpPr>
        <p:spPr>
          <a:xfrm>
            <a:off x="486696" y="629266"/>
            <a:ext cx="2738601" cy="1676603"/>
          </a:xfrm>
        </p:spPr>
        <p:txBody>
          <a:bodyPr>
            <a:normAutofit/>
          </a:bodyPr>
          <a:lstStyle/>
          <a:p>
            <a:r>
              <a:rPr lang="en-US" dirty="0"/>
              <a:t>Blossom End Rot</a:t>
            </a:r>
          </a:p>
        </p:txBody>
      </p:sp>
      <p:sp>
        <p:nvSpPr>
          <p:cNvPr id="3" name="Content Placeholder 2">
            <a:extLst>
              <a:ext uri="{FF2B5EF4-FFF2-40B4-BE49-F238E27FC236}">
                <a16:creationId xmlns:a16="http://schemas.microsoft.com/office/drawing/2014/main" id="{210BD23A-7BFA-46C5-AEC5-508D5541C737}"/>
              </a:ext>
            </a:extLst>
          </p:cNvPr>
          <p:cNvSpPr>
            <a:spLocks noGrp="1"/>
          </p:cNvSpPr>
          <p:nvPr>
            <p:ph idx="1"/>
          </p:nvPr>
        </p:nvSpPr>
        <p:spPr>
          <a:xfrm>
            <a:off x="486698" y="2438400"/>
            <a:ext cx="2738599" cy="3785419"/>
          </a:xfrm>
        </p:spPr>
        <p:txBody>
          <a:bodyPr>
            <a:normAutofit/>
          </a:bodyPr>
          <a:lstStyle/>
          <a:p>
            <a:r>
              <a:rPr lang="en-US" sz="1600" dirty="0"/>
              <a:t>Not a disease but a physiological issue with wet springs and dry summers (like now)</a:t>
            </a:r>
          </a:p>
          <a:p>
            <a:r>
              <a:rPr lang="en-US" sz="1600" dirty="0"/>
              <a:t>Get a “basic soil test” from HCSWCD to determine pH and calcium levels.</a:t>
            </a:r>
          </a:p>
          <a:p>
            <a:r>
              <a:rPr lang="en-US" sz="1600" dirty="0"/>
              <a:t>Discard the tomato</a:t>
            </a:r>
          </a:p>
          <a:p>
            <a:r>
              <a:rPr lang="en-US" sz="1600" dirty="0"/>
              <a:t>Use irrigation to evenly water. Use mulch to help balance dry and wet scenarios</a:t>
            </a:r>
          </a:p>
          <a:p>
            <a:endParaRPr lang="en-US" sz="1600" dirty="0"/>
          </a:p>
        </p:txBody>
      </p:sp>
      <p:pic>
        <p:nvPicPr>
          <p:cNvPr id="4" name="Picture 2" descr="Image result for tomato diseases">
            <a:extLst>
              <a:ext uri="{FF2B5EF4-FFF2-40B4-BE49-F238E27FC236}">
                <a16:creationId xmlns:a16="http://schemas.microsoft.com/office/drawing/2014/main" id="{9C60EC07-7874-4A9F-BCF0-43E9BA2C46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38" r="27326" b="-1"/>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782D35-86BA-4EB6-BCCF-72FCD2CB9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3708032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Image result for hand picking japanese beetles">
            <a:extLst>
              <a:ext uri="{FF2B5EF4-FFF2-40B4-BE49-F238E27FC236}">
                <a16:creationId xmlns:a16="http://schemas.microsoft.com/office/drawing/2014/main" id="{9A1C4AE9-B0B3-4459-9CD5-3E3A7E2F62CD}"/>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79A7E6-D297-4A1F-805E-A22C740C9044}"/>
              </a:ext>
            </a:extLst>
          </p:cNvPr>
          <p:cNvSpPr>
            <a:spLocks noGrp="1"/>
          </p:cNvSpPr>
          <p:nvPr>
            <p:ph type="title"/>
          </p:nvPr>
        </p:nvSpPr>
        <p:spPr>
          <a:xfrm>
            <a:off x="628650" y="365125"/>
            <a:ext cx="7886700" cy="1325563"/>
          </a:xfrm>
        </p:spPr>
        <p:txBody>
          <a:bodyPr>
            <a:normAutofit/>
          </a:bodyPr>
          <a:lstStyle/>
          <a:p>
            <a:r>
              <a:rPr lang="en-US">
                <a:solidFill>
                  <a:srgbClr val="FFFFFF"/>
                </a:solidFill>
              </a:rPr>
              <a:t>Pests (Insects)</a:t>
            </a:r>
          </a:p>
        </p:txBody>
      </p:sp>
      <p:sp>
        <p:nvSpPr>
          <p:cNvPr id="3" name="Content Placeholder 2">
            <a:extLst>
              <a:ext uri="{FF2B5EF4-FFF2-40B4-BE49-F238E27FC236}">
                <a16:creationId xmlns:a16="http://schemas.microsoft.com/office/drawing/2014/main" id="{D045DC2F-128F-4B7D-BB01-0A27FA7C05A2}"/>
              </a:ext>
            </a:extLst>
          </p:cNvPr>
          <p:cNvSpPr>
            <a:spLocks noGrp="1"/>
          </p:cNvSpPr>
          <p:nvPr>
            <p:ph idx="1"/>
          </p:nvPr>
        </p:nvSpPr>
        <p:spPr>
          <a:xfrm>
            <a:off x="628650" y="1825625"/>
            <a:ext cx="7886700" cy="4351338"/>
          </a:xfrm>
        </p:spPr>
        <p:txBody>
          <a:bodyPr>
            <a:normAutofit/>
          </a:bodyPr>
          <a:lstStyle/>
          <a:p>
            <a:endParaRPr lang="en-US" dirty="0">
              <a:solidFill>
                <a:srgbClr val="FFFFFF"/>
              </a:solidFill>
            </a:endParaRPr>
          </a:p>
          <a:p>
            <a:r>
              <a:rPr lang="en-US" dirty="0">
                <a:solidFill>
                  <a:srgbClr val="FFFFFF"/>
                </a:solidFill>
              </a:rPr>
              <a:t>Nothing </a:t>
            </a:r>
          </a:p>
          <a:p>
            <a:r>
              <a:rPr lang="en-US" dirty="0">
                <a:solidFill>
                  <a:srgbClr val="FFFFFF"/>
                </a:solidFill>
              </a:rPr>
              <a:t>Hand picking</a:t>
            </a:r>
          </a:p>
          <a:p>
            <a:r>
              <a:rPr lang="en-US" dirty="0">
                <a:solidFill>
                  <a:srgbClr val="FFFFFF"/>
                </a:solidFill>
              </a:rPr>
              <a:t>Chemical or biological application</a:t>
            </a:r>
          </a:p>
          <a:p>
            <a:r>
              <a:rPr lang="en-US" dirty="0">
                <a:solidFill>
                  <a:srgbClr val="FFFFFF"/>
                </a:solidFill>
              </a:rPr>
              <a:t>Insect netting (may be too late, anyway)</a:t>
            </a:r>
          </a:p>
          <a:p>
            <a:r>
              <a:rPr lang="en-US" dirty="0">
                <a:solidFill>
                  <a:srgbClr val="FFFFFF"/>
                </a:solidFill>
              </a:rPr>
              <a:t>Importing predatory insects (in controlled situation)</a:t>
            </a:r>
          </a:p>
          <a:p>
            <a:r>
              <a:rPr lang="en-US" dirty="0">
                <a:solidFill>
                  <a:srgbClr val="FFFFFF"/>
                </a:solidFill>
              </a:rPr>
              <a:t>Repellents and traps</a:t>
            </a:r>
          </a:p>
          <a:p>
            <a:endParaRPr lang="en-US" dirty="0">
              <a:solidFill>
                <a:srgbClr val="FFFFFF"/>
              </a:solidFill>
            </a:endParaRPr>
          </a:p>
        </p:txBody>
      </p:sp>
      <p:pic>
        <p:nvPicPr>
          <p:cNvPr id="6" name="Picture 5">
            <a:extLst>
              <a:ext uri="{FF2B5EF4-FFF2-40B4-BE49-F238E27FC236}">
                <a16:creationId xmlns:a16="http://schemas.microsoft.com/office/drawing/2014/main" id="{99BEDB05-A186-4748-810A-0330E9F51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376684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457200" y="4385066"/>
            <a:ext cx="8192729" cy="1317643"/>
          </a:xfrm>
        </p:spPr>
        <p:txBody>
          <a:bodyPr vert="horz" lIns="91440" tIns="45720" rIns="91440" bIns="45720" rtlCol="0" anchor="b">
            <a:normAutofit/>
          </a:bodyPr>
          <a:lstStyle/>
          <a:p>
            <a:r>
              <a:rPr lang="en-US" sz="5300" kern="1200">
                <a:solidFill>
                  <a:schemeClr val="tx1"/>
                </a:solidFill>
                <a:latin typeface="+mj-lt"/>
                <a:ea typeface="+mj-ea"/>
                <a:cs typeface="+mj-cs"/>
              </a:rPr>
              <a:t>Common Organic Pesticides</a:t>
            </a:r>
          </a:p>
        </p:txBody>
      </p:sp>
      <p:pic>
        <p:nvPicPr>
          <p:cNvPr id="32770" name="Picture 2" descr="Image result for captain buy neem oil">
            <a:extLst>
              <a:ext uri="{FF2B5EF4-FFF2-40B4-BE49-F238E27FC236}">
                <a16:creationId xmlns:a16="http://schemas.microsoft.com/office/drawing/2014/main" id="{BEA7062B-84E9-4DF0-8A46-CE7B195B0B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58" r="-4" b="-4"/>
          <a:stretch/>
        </p:blipFill>
        <p:spPr bwMode="auto">
          <a:xfrm>
            <a:off x="20" y="10"/>
            <a:ext cx="2256380" cy="4257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onide Captain Jack's Dead Bug Brew Concentrate">
            <a:extLst>
              <a:ext uri="{FF2B5EF4-FFF2-40B4-BE49-F238E27FC236}">
                <a16:creationId xmlns:a16="http://schemas.microsoft.com/office/drawing/2014/main" id="{F3FB46B0-4AD5-4704-A87B-8A7A7367B5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78" r="28769" b="2"/>
          <a:stretch/>
        </p:blipFill>
        <p:spPr bwMode="auto">
          <a:xfrm>
            <a:off x="2295945" y="10"/>
            <a:ext cx="2256401" cy="4261094"/>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Image result for diatomaceous earth in garden">
            <a:extLst>
              <a:ext uri="{FF2B5EF4-FFF2-40B4-BE49-F238E27FC236}">
                <a16:creationId xmlns:a16="http://schemas.microsoft.com/office/drawing/2014/main" id="{86761C18-8BF1-42E9-AC11-E0F948E310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482" r="29391" b="-3"/>
          <a:stretch/>
        </p:blipFill>
        <p:spPr bwMode="auto">
          <a:xfrm>
            <a:off x="4591891" y="10"/>
            <a:ext cx="2256282" cy="426109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 result for insecticidal soap">
            <a:extLst>
              <a:ext uri="{FF2B5EF4-FFF2-40B4-BE49-F238E27FC236}">
                <a16:creationId xmlns:a16="http://schemas.microsoft.com/office/drawing/2014/main" id="{C066ED56-BFED-40A3-A20C-6B322BACC7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737" r="-2" b="-2"/>
          <a:stretch/>
        </p:blipFill>
        <p:spPr bwMode="auto">
          <a:xfrm>
            <a:off x="6887718" y="10"/>
            <a:ext cx="2256282" cy="4261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1488433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3901965" y="4665605"/>
            <a:ext cx="4979105" cy="1292433"/>
          </a:xfrm>
        </p:spPr>
        <p:txBody>
          <a:bodyPr vert="horz" lIns="91440" tIns="45720" rIns="91440" bIns="45720" rtlCol="0" anchor="ctr">
            <a:normAutofit/>
          </a:bodyPr>
          <a:lstStyle/>
          <a:p>
            <a:r>
              <a:rPr lang="en-US" sz="4200" kern="1200">
                <a:solidFill>
                  <a:schemeClr val="tx1"/>
                </a:solidFill>
                <a:latin typeface="+mj-lt"/>
                <a:ea typeface="+mj-ea"/>
                <a:cs typeface="+mj-cs"/>
              </a:rPr>
              <a:t>Repellents and Traps</a:t>
            </a:r>
          </a:p>
        </p:txBody>
      </p:sp>
      <p:pic>
        <p:nvPicPr>
          <p:cNvPr id="30726" name="Picture 6" descr="yellow-sticky-trap">
            <a:extLst>
              <a:ext uri="{FF2B5EF4-FFF2-40B4-BE49-F238E27FC236}">
                <a16:creationId xmlns:a16="http://schemas.microsoft.com/office/drawing/2014/main" id="{C5BF4D9B-A8E0-450D-8BD6-795506C39F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0" r="9093" b="4"/>
          <a:stretch/>
        </p:blipFill>
        <p:spPr bwMode="auto">
          <a:xfrm>
            <a:off x="20" y="1"/>
            <a:ext cx="3636208" cy="4359438"/>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Image result for floating row covers, garden">
            <a:extLst>
              <a:ext uri="{FF2B5EF4-FFF2-40B4-BE49-F238E27FC236}">
                <a16:creationId xmlns:a16="http://schemas.microsoft.com/office/drawing/2014/main" id="{25384F3D-E1C9-47AB-BBCA-E8A4857D82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87" r="7033" b="-3"/>
          <a:stretch/>
        </p:blipFill>
        <p:spPr bwMode="auto">
          <a:xfrm>
            <a:off x="3729037" y="-1"/>
            <a:ext cx="5412677" cy="435944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Image result for reflective mulch garden">
            <a:extLst>
              <a:ext uri="{FF2B5EF4-FFF2-40B4-BE49-F238E27FC236}">
                <a16:creationId xmlns:a16="http://schemas.microsoft.com/office/drawing/2014/main" id="{F068794F-B31E-4E5D-A32B-D6B0726C76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12537"/>
          <a:stretch/>
        </p:blipFill>
        <p:spPr bwMode="auto">
          <a:xfrm>
            <a:off x="20" y="4472610"/>
            <a:ext cx="3636208" cy="23853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4205202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a:r>
              <a:rPr lang="en-US" sz="5600" kern="1200">
                <a:solidFill>
                  <a:schemeClr val="tx1"/>
                </a:solidFill>
                <a:latin typeface="+mj-lt"/>
                <a:ea typeface="+mj-ea"/>
                <a:cs typeface="+mj-cs"/>
              </a:rPr>
              <a:t>Importing Beneficial Insects</a:t>
            </a:r>
          </a:p>
        </p:txBody>
      </p:sp>
      <p:pic>
        <p:nvPicPr>
          <p:cNvPr id="40968" name="Picture 8" descr="soldier-bug-predator">
            <a:extLst>
              <a:ext uri="{FF2B5EF4-FFF2-40B4-BE49-F238E27FC236}">
                <a16:creationId xmlns:a16="http://schemas.microsoft.com/office/drawing/2014/main" id="{BCDF1BE8-41A2-4DD9-A1DD-25C53EF6C3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45" r="16551" b="-5"/>
          <a:stretch/>
        </p:blipFill>
        <p:spPr bwMode="auto">
          <a:xfrm>
            <a:off x="241221"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adult-ladybug">
            <a:extLst>
              <a:ext uri="{FF2B5EF4-FFF2-40B4-BE49-F238E27FC236}">
                <a16:creationId xmlns:a16="http://schemas.microsoft.com/office/drawing/2014/main" id="{469F8BAB-97E1-4849-A039-37A3D389C1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00" r="-5" b="-5"/>
          <a:stretch/>
        </p:blipFill>
        <p:spPr bwMode="auto">
          <a:xfrm>
            <a:off x="3148788"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Image result for green lacewing">
            <a:extLst>
              <a:ext uri="{FF2B5EF4-FFF2-40B4-BE49-F238E27FC236}">
                <a16:creationId xmlns:a16="http://schemas.microsoft.com/office/drawing/2014/main" id="{23ED518D-01D9-4207-A3BD-F27D4B17B3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56" r="4340" b="-5"/>
          <a:stretch/>
        </p:blipFill>
        <p:spPr bwMode="auto">
          <a:xfrm>
            <a:off x="6056356"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372040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45" r="4722" b="9130"/>
          <a:stretch/>
        </p:blipFill>
        <p:spPr>
          <a:xfrm rot="5400000">
            <a:off x="1786466" y="-38221"/>
            <a:ext cx="5571067" cy="6934442"/>
          </a:xfrm>
          <a:prstGeom prst="rect">
            <a:avLst/>
          </a:prstGeom>
        </p:spPr>
      </p:pic>
      <p:sp>
        <p:nvSpPr>
          <p:cNvPr id="4" name="Slide Number Placeholder 3"/>
          <p:cNvSpPr>
            <a:spLocks noGrp="1"/>
          </p:cNvSpPr>
          <p:nvPr>
            <p:ph type="sldNum" sz="quarter" idx="12"/>
          </p:nvPr>
        </p:nvSpPr>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2</a:t>
            </a:fld>
            <a:endParaRPr lang="en-US"/>
          </a:p>
        </p:txBody>
      </p:sp>
      <p:pic>
        <p:nvPicPr>
          <p:cNvPr id="7" name="Picture 6">
            <a:extLst>
              <a:ext uri="{FF2B5EF4-FFF2-40B4-BE49-F238E27FC236}">
                <a16:creationId xmlns:a16="http://schemas.microsoft.com/office/drawing/2014/main" id="{9B6A9B72-0D44-4BCD-BD83-F0C31EF9C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1970758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8EEC-AFF2-4E7E-8D43-05B048337D6A}"/>
              </a:ext>
            </a:extLst>
          </p:cNvPr>
          <p:cNvSpPr>
            <a:spLocks noGrp="1"/>
          </p:cNvSpPr>
          <p:nvPr>
            <p:ph type="title"/>
          </p:nvPr>
        </p:nvSpPr>
        <p:spPr/>
        <p:txBody>
          <a:bodyPr/>
          <a:lstStyle/>
          <a:p>
            <a:r>
              <a:rPr lang="en-US" dirty="0"/>
              <a:t>Weed Management</a:t>
            </a:r>
          </a:p>
        </p:txBody>
      </p:sp>
      <p:sp>
        <p:nvSpPr>
          <p:cNvPr id="3" name="Content Placeholder 2">
            <a:extLst>
              <a:ext uri="{FF2B5EF4-FFF2-40B4-BE49-F238E27FC236}">
                <a16:creationId xmlns:a16="http://schemas.microsoft.com/office/drawing/2014/main" id="{828E8D8A-58BB-4EA3-BD5E-79456FCE6F9C}"/>
              </a:ext>
            </a:extLst>
          </p:cNvPr>
          <p:cNvSpPr>
            <a:spLocks noGrp="1"/>
          </p:cNvSpPr>
          <p:nvPr>
            <p:ph idx="1"/>
          </p:nvPr>
        </p:nvSpPr>
        <p:spPr/>
        <p:txBody>
          <a:bodyPr/>
          <a:lstStyle/>
          <a:p>
            <a:r>
              <a:rPr lang="en-US" dirty="0"/>
              <a:t>Pulling</a:t>
            </a:r>
          </a:p>
          <a:p>
            <a:r>
              <a:rPr lang="en-US" dirty="0"/>
              <a:t>Herbicide</a:t>
            </a:r>
          </a:p>
          <a:p>
            <a:r>
              <a:rPr lang="en-US" dirty="0"/>
              <a:t>Mulching</a:t>
            </a:r>
          </a:p>
        </p:txBody>
      </p:sp>
      <p:pic>
        <p:nvPicPr>
          <p:cNvPr id="4" name="Picture 3">
            <a:extLst>
              <a:ext uri="{FF2B5EF4-FFF2-40B4-BE49-F238E27FC236}">
                <a16:creationId xmlns:a16="http://schemas.microsoft.com/office/drawing/2014/main" id="{1F6B52C5-3AA9-4FB7-BF46-7CA1903A4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263500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Image result for canada thistle roots">
            <a:extLst>
              <a:ext uri="{FF2B5EF4-FFF2-40B4-BE49-F238E27FC236}">
                <a16:creationId xmlns:a16="http://schemas.microsoft.com/office/drawing/2014/main" id="{87FAC81B-A9AB-4E74-8A4B-42361755F1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65"/>
          <a:stretch/>
        </p:blipFill>
        <p:spPr bwMode="auto">
          <a:xfrm>
            <a:off x="20" y="10"/>
            <a:ext cx="9143980"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F0906-322E-4130-868A-37A9020B0D0A}"/>
              </a:ext>
            </a:extLst>
          </p:cNvPr>
          <p:cNvSpPr>
            <a:spLocks noGrp="1"/>
          </p:cNvSpPr>
          <p:nvPr>
            <p:ph type="title"/>
          </p:nvPr>
        </p:nvSpPr>
        <p:spPr>
          <a:xfrm>
            <a:off x="603748" y="4551037"/>
            <a:ext cx="3766337" cy="1509931"/>
          </a:xfrm>
        </p:spPr>
        <p:txBody>
          <a:bodyPr>
            <a:normAutofit/>
          </a:bodyPr>
          <a:lstStyle/>
          <a:p>
            <a:r>
              <a:rPr lang="en-US" sz="3500">
                <a:solidFill>
                  <a:srgbClr val="000000"/>
                </a:solidFill>
              </a:rPr>
              <a:t>Canada Thistle</a:t>
            </a:r>
          </a:p>
        </p:txBody>
      </p:sp>
      <p:sp>
        <p:nvSpPr>
          <p:cNvPr id="3" name="Content Placeholder 2">
            <a:extLst>
              <a:ext uri="{FF2B5EF4-FFF2-40B4-BE49-F238E27FC236}">
                <a16:creationId xmlns:a16="http://schemas.microsoft.com/office/drawing/2014/main" id="{2D10773F-F305-48C3-A67B-8B32F2CED213}"/>
              </a:ext>
            </a:extLst>
          </p:cNvPr>
          <p:cNvSpPr>
            <a:spLocks noGrp="1"/>
          </p:cNvSpPr>
          <p:nvPr>
            <p:ph idx="1"/>
          </p:nvPr>
        </p:nvSpPr>
        <p:spPr>
          <a:xfrm>
            <a:off x="4852685" y="4551037"/>
            <a:ext cx="3694808" cy="2104944"/>
          </a:xfrm>
        </p:spPr>
        <p:txBody>
          <a:bodyPr anchor="ctr">
            <a:normAutofit/>
          </a:bodyPr>
          <a:lstStyle/>
          <a:p>
            <a:r>
              <a:rPr lang="en-US" sz="2000" dirty="0">
                <a:solidFill>
                  <a:srgbClr val="000000"/>
                </a:solidFill>
              </a:rPr>
              <a:t>Cut at the base – do not pull</a:t>
            </a:r>
          </a:p>
          <a:p>
            <a:pPr lvl="1"/>
            <a:r>
              <a:rPr lang="en-US" sz="2000" dirty="0">
                <a:solidFill>
                  <a:srgbClr val="000000"/>
                </a:solidFill>
              </a:rPr>
              <a:t>Continue to do this until the roots are exhausted or…</a:t>
            </a:r>
          </a:p>
          <a:p>
            <a:r>
              <a:rPr lang="en-US" sz="2000" dirty="0">
                <a:solidFill>
                  <a:srgbClr val="000000"/>
                </a:solidFill>
              </a:rPr>
              <a:t>And/or treat with herbicide with eyedropper or spray</a:t>
            </a:r>
          </a:p>
        </p:txBody>
      </p:sp>
    </p:spTree>
    <p:extLst>
      <p:ext uri="{BB962C8B-B14F-4D97-AF65-F5344CB8AC3E}">
        <p14:creationId xmlns:p14="http://schemas.microsoft.com/office/powerpoint/2010/main" val="429124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DD77-3BEF-4078-A6DA-5A435B8C17D7}"/>
              </a:ext>
            </a:extLst>
          </p:cNvPr>
          <p:cNvSpPr>
            <a:spLocks noGrp="1"/>
          </p:cNvSpPr>
          <p:nvPr>
            <p:ph type="title"/>
          </p:nvPr>
        </p:nvSpPr>
        <p:spPr>
          <a:xfrm>
            <a:off x="486696" y="629266"/>
            <a:ext cx="2738601" cy="1676603"/>
          </a:xfrm>
        </p:spPr>
        <p:txBody>
          <a:bodyPr>
            <a:normAutofit/>
          </a:bodyPr>
          <a:lstStyle/>
          <a:p>
            <a:r>
              <a:rPr lang="en-US" dirty="0"/>
              <a:t>Heat</a:t>
            </a:r>
          </a:p>
        </p:txBody>
      </p:sp>
      <p:sp>
        <p:nvSpPr>
          <p:cNvPr id="3" name="Content Placeholder 2">
            <a:extLst>
              <a:ext uri="{FF2B5EF4-FFF2-40B4-BE49-F238E27FC236}">
                <a16:creationId xmlns:a16="http://schemas.microsoft.com/office/drawing/2014/main" id="{273E25D8-8E92-4400-B5C2-26FC51E603EC}"/>
              </a:ext>
            </a:extLst>
          </p:cNvPr>
          <p:cNvSpPr>
            <a:spLocks noGrp="1"/>
          </p:cNvSpPr>
          <p:nvPr>
            <p:ph idx="1"/>
          </p:nvPr>
        </p:nvSpPr>
        <p:spPr>
          <a:xfrm>
            <a:off x="486698" y="2438400"/>
            <a:ext cx="2738599" cy="3785419"/>
          </a:xfrm>
        </p:spPr>
        <p:txBody>
          <a:bodyPr>
            <a:normAutofit/>
          </a:bodyPr>
          <a:lstStyle/>
          <a:p>
            <a:r>
              <a:rPr lang="en-US" sz="1600" dirty="0"/>
              <a:t>Shade cloth</a:t>
            </a:r>
          </a:p>
          <a:p>
            <a:r>
              <a:rPr lang="en-US" sz="1600" dirty="0"/>
              <a:t>Lettuces: Overhead sprinklers</a:t>
            </a:r>
          </a:p>
          <a:p>
            <a:r>
              <a:rPr lang="en-US" sz="1600" dirty="0"/>
              <a:t>Irrigation</a:t>
            </a:r>
          </a:p>
        </p:txBody>
      </p:sp>
      <p:pic>
        <p:nvPicPr>
          <p:cNvPr id="16386" name="Picture 2" descr="Image result for garden shade cloth">
            <a:extLst>
              <a:ext uri="{FF2B5EF4-FFF2-40B4-BE49-F238E27FC236}">
                <a16:creationId xmlns:a16="http://schemas.microsoft.com/office/drawing/2014/main" id="{8426C05E-658C-47D0-848F-3191193FCF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20" r="7780"/>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265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Image result for hand pollination, cucumbers">
            <a:extLst>
              <a:ext uri="{FF2B5EF4-FFF2-40B4-BE49-F238E27FC236}">
                <a16:creationId xmlns:a16="http://schemas.microsoft.com/office/drawing/2014/main" id="{FBAEB47C-35D4-4C08-964F-735296514E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31" r="2" b="11514"/>
          <a:stretch/>
        </p:blipFill>
        <p:spPr bwMode="auto">
          <a:xfrm>
            <a:off x="4940497" y="1690689"/>
            <a:ext cx="4203503"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18434" name="Picture 2" descr="Image result for misshapen cucumbers, pollination">
            <a:extLst>
              <a:ext uri="{FF2B5EF4-FFF2-40B4-BE49-F238E27FC236}">
                <a16:creationId xmlns:a16="http://schemas.microsoft.com/office/drawing/2014/main" id="{3F4FD289-C254-4798-AA8D-BBE58C8700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68" r="2" b="4535"/>
          <a:stretch/>
        </p:blipFill>
        <p:spPr bwMode="auto">
          <a:xfrm>
            <a:off x="3593306" y="4357117"/>
            <a:ext cx="5550694"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75"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5678446"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24E820-0F29-4992-BCF9-5EB8D7913106}"/>
              </a:ext>
            </a:extLst>
          </p:cNvPr>
          <p:cNvSpPr>
            <a:spLocks noGrp="1"/>
          </p:cNvSpPr>
          <p:nvPr>
            <p:ph type="title"/>
          </p:nvPr>
        </p:nvSpPr>
        <p:spPr>
          <a:xfrm>
            <a:off x="628650" y="365125"/>
            <a:ext cx="7886700" cy="1325563"/>
          </a:xfrm>
        </p:spPr>
        <p:txBody>
          <a:bodyPr>
            <a:normAutofit/>
          </a:bodyPr>
          <a:lstStyle/>
          <a:p>
            <a:r>
              <a:rPr lang="en-US">
                <a:solidFill>
                  <a:schemeClr val="bg1"/>
                </a:solidFill>
              </a:rPr>
              <a:t>No or Improper Pollination</a:t>
            </a:r>
          </a:p>
        </p:txBody>
      </p:sp>
      <p:sp>
        <p:nvSpPr>
          <p:cNvPr id="3" name="Content Placeholder 2">
            <a:extLst>
              <a:ext uri="{FF2B5EF4-FFF2-40B4-BE49-F238E27FC236}">
                <a16:creationId xmlns:a16="http://schemas.microsoft.com/office/drawing/2014/main" id="{5BC9DF79-D575-4DFE-B055-27D30E854073}"/>
              </a:ext>
            </a:extLst>
          </p:cNvPr>
          <p:cNvSpPr>
            <a:spLocks noGrp="1"/>
          </p:cNvSpPr>
          <p:nvPr>
            <p:ph idx="1"/>
          </p:nvPr>
        </p:nvSpPr>
        <p:spPr>
          <a:xfrm>
            <a:off x="628650" y="2015406"/>
            <a:ext cx="3823334" cy="4065986"/>
          </a:xfrm>
        </p:spPr>
        <p:txBody>
          <a:bodyPr anchor="t">
            <a:normAutofit/>
          </a:bodyPr>
          <a:lstStyle/>
          <a:p>
            <a:r>
              <a:rPr lang="en-US" sz="1700"/>
              <a:t>Hand pollination</a:t>
            </a:r>
          </a:p>
          <a:p>
            <a:r>
              <a:rPr lang="en-US" sz="1700"/>
              <a:t>Cooling the environment: heat can prevent proper pollination</a:t>
            </a:r>
          </a:p>
        </p:txBody>
      </p:sp>
    </p:spTree>
    <p:extLst>
      <p:ext uri="{BB962C8B-B14F-4D97-AF65-F5344CB8AC3E}">
        <p14:creationId xmlns:p14="http://schemas.microsoft.com/office/powerpoint/2010/main" val="3841705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42530D-116E-407B-B665-3BE26A349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3602637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1" name="Picture 2" descr="Image result for insect ecology">
            <a:extLst>
              <a:ext uri="{FF2B5EF4-FFF2-40B4-BE49-F238E27FC236}">
                <a16:creationId xmlns:a16="http://schemas.microsoft.com/office/drawing/2014/main" id="{F4650045-13A9-4C49-B1EB-1108F1CA8460}"/>
              </a:ext>
            </a:extLst>
          </p:cNvPr>
          <p:cNvPicPr>
            <a:picLocks noGrp="1" noChangeAspect="1" noChangeArrowheads="1"/>
          </p:cNvPicPr>
          <p:nvPr>
            <p:ph idx="1"/>
          </p:nvPr>
        </p:nvPicPr>
        <p:blipFill rotWithShape="1">
          <a:blip r:embed="rId2">
            <a:alphaModFix amt="50000"/>
            <a:extLst>
              <a:ext uri="{28A0092B-C50C-407E-A947-70E740481C1C}">
                <a14:useLocalDpi xmlns:a14="http://schemas.microsoft.com/office/drawing/2010/main" val="0"/>
              </a:ext>
            </a:extLst>
          </a:blip>
          <a:srcRect l="6660" r="33340"/>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98E3FF-0746-4A7E-BA15-B51438523F09}"/>
              </a:ext>
            </a:extLst>
          </p:cNvPr>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sz="5600">
                <a:solidFill>
                  <a:srgbClr val="FFFFFF"/>
                </a:solidFill>
              </a:rPr>
              <a:t>Ecological/Subjective Relationship Responses in the Garden</a:t>
            </a:r>
          </a:p>
        </p:txBody>
      </p:sp>
      <p:pic>
        <p:nvPicPr>
          <p:cNvPr id="7" name="Picture 6">
            <a:extLst>
              <a:ext uri="{FF2B5EF4-FFF2-40B4-BE49-F238E27FC236}">
                <a16:creationId xmlns:a16="http://schemas.microsoft.com/office/drawing/2014/main" id="{AC0401B9-2E49-4B6E-9751-FAEB30E34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3525284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Image result for ecology in gardens">
            <a:extLst>
              <a:ext uri="{FF2B5EF4-FFF2-40B4-BE49-F238E27FC236}">
                <a16:creationId xmlns:a16="http://schemas.microsoft.com/office/drawing/2014/main" id="{165B95B0-2A98-44BB-A3DE-74E68BFF942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333" r="-2"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9951D89-4A60-4CA5-BAF6-DF176E6F8101}"/>
              </a:ext>
            </a:extLst>
          </p:cNvPr>
          <p:cNvSpPr>
            <a:spLocks noGrp="1"/>
          </p:cNvSpPr>
          <p:nvPr>
            <p:ph idx="1"/>
          </p:nvPr>
        </p:nvSpPr>
        <p:spPr>
          <a:xfrm>
            <a:off x="628650" y="1825625"/>
            <a:ext cx="7886700" cy="4351338"/>
          </a:xfrm>
        </p:spPr>
        <p:txBody>
          <a:bodyPr>
            <a:normAutofit/>
          </a:bodyPr>
          <a:lstStyle/>
          <a:p>
            <a:pPr marL="0" indent="0">
              <a:buNone/>
            </a:pPr>
            <a:r>
              <a:rPr lang="en-US">
                <a:solidFill>
                  <a:srgbClr val="FFFFFF"/>
                </a:solidFill>
              </a:rPr>
              <a:t>A problem in the garden is an invitation to relationship.</a:t>
            </a:r>
          </a:p>
        </p:txBody>
      </p:sp>
      <p:pic>
        <p:nvPicPr>
          <p:cNvPr id="8" name="Picture 7">
            <a:extLst>
              <a:ext uri="{FF2B5EF4-FFF2-40B4-BE49-F238E27FC236}">
                <a16:creationId xmlns:a16="http://schemas.microsoft.com/office/drawing/2014/main" id="{EABF5F03-9D05-4637-A009-EC0BC2E04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683033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2B0B-9607-40FC-BBF9-8321C0141CCF}"/>
              </a:ext>
            </a:extLst>
          </p:cNvPr>
          <p:cNvSpPr>
            <a:spLocks noGrp="1"/>
          </p:cNvSpPr>
          <p:nvPr>
            <p:ph type="title"/>
          </p:nvPr>
        </p:nvSpPr>
        <p:spPr>
          <a:xfrm>
            <a:off x="508000" y="609600"/>
            <a:ext cx="6447501" cy="1320800"/>
          </a:xfrm>
        </p:spPr>
        <p:txBody>
          <a:bodyPr>
            <a:normAutofit/>
          </a:bodyPr>
          <a:lstStyle/>
          <a:p>
            <a:r>
              <a:rPr lang="en-US" dirty="0"/>
              <a:t>Ecology = Family</a:t>
            </a:r>
          </a:p>
        </p:txBody>
      </p:sp>
      <p:sp>
        <p:nvSpPr>
          <p:cNvPr id="3" name="Content Placeholder 2">
            <a:extLst>
              <a:ext uri="{FF2B5EF4-FFF2-40B4-BE49-F238E27FC236}">
                <a16:creationId xmlns:a16="http://schemas.microsoft.com/office/drawing/2014/main" id="{12382173-39D6-4C47-BC56-AA0DBC13D26C}"/>
              </a:ext>
            </a:extLst>
          </p:cNvPr>
          <p:cNvSpPr>
            <a:spLocks noGrp="1"/>
          </p:cNvSpPr>
          <p:nvPr>
            <p:ph idx="1"/>
          </p:nvPr>
        </p:nvSpPr>
        <p:spPr>
          <a:xfrm>
            <a:off x="508000" y="2160589"/>
            <a:ext cx="6447501" cy="3880773"/>
          </a:xfrm>
        </p:spPr>
        <p:txBody>
          <a:bodyPr>
            <a:normAutofit/>
          </a:bodyPr>
          <a:lstStyle/>
          <a:p>
            <a:pPr marL="0" indent="0">
              <a:buNone/>
            </a:pPr>
            <a:r>
              <a:rPr lang="en-US" dirty="0">
                <a:solidFill>
                  <a:srgbClr val="FFFFFF"/>
                </a:solidFill>
              </a:rPr>
              <a:t>Each plant, microorganism, and animal is uniquely adapted to a very specific environment. One little shift sets off a chain reaction with intense changes somewhere else.</a:t>
            </a:r>
          </a:p>
        </p:txBody>
      </p:sp>
    </p:spTree>
    <p:extLst>
      <p:ext uri="{BB962C8B-B14F-4D97-AF65-F5344CB8AC3E}">
        <p14:creationId xmlns:p14="http://schemas.microsoft.com/office/powerpoint/2010/main" val="31494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626" name="Picture 2" descr="Image result for organic gardening">
            <a:extLst>
              <a:ext uri="{FF2B5EF4-FFF2-40B4-BE49-F238E27FC236}">
                <a16:creationId xmlns:a16="http://schemas.microsoft.com/office/drawing/2014/main" id="{9FECC564-2D36-448E-BB9C-3AC53886D56E}"/>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 r="24332" b="-1"/>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BF8ED4-4104-4E9D-A6DB-0B3B652148B5}"/>
              </a:ext>
            </a:extLst>
          </p:cNvPr>
          <p:cNvSpPr>
            <a:spLocks noGrp="1"/>
          </p:cNvSpPr>
          <p:nvPr>
            <p:ph type="title"/>
          </p:nvPr>
        </p:nvSpPr>
        <p:spPr>
          <a:xfrm>
            <a:off x="1143000" y="359242"/>
            <a:ext cx="6858000" cy="6028503"/>
          </a:xfrm>
        </p:spPr>
        <p:txBody>
          <a:bodyPr vert="horz" lIns="91440" tIns="45720" rIns="91440" bIns="45720" rtlCol="0" anchor="b">
            <a:normAutofit fontScale="90000"/>
          </a:bodyPr>
          <a:lstStyle/>
          <a:p>
            <a:pPr algn="ctr"/>
            <a:r>
              <a:rPr lang="en-US" sz="6000" dirty="0">
                <a:solidFill>
                  <a:srgbClr val="FFFFFF"/>
                </a:solidFill>
              </a:rPr>
              <a:t>It starts with the soil</a:t>
            </a:r>
            <a:br>
              <a:rPr lang="en-US" sz="6000" dirty="0">
                <a:solidFill>
                  <a:srgbClr val="FFFFFF"/>
                </a:solidFill>
              </a:rPr>
            </a:br>
            <a:r>
              <a:rPr lang="en-US" sz="6000" dirty="0">
                <a:solidFill>
                  <a:srgbClr val="FFFFFF"/>
                </a:solidFill>
              </a:rPr>
              <a:t>It starts with the soil</a:t>
            </a:r>
            <a:br>
              <a:rPr lang="en-US" sz="6000" dirty="0">
                <a:solidFill>
                  <a:srgbClr val="FFFFFF"/>
                </a:solidFill>
              </a:rPr>
            </a:br>
            <a:r>
              <a:rPr lang="en-US" sz="6000" dirty="0">
                <a:solidFill>
                  <a:srgbClr val="FFFFFF"/>
                </a:solidFill>
              </a:rPr>
              <a:t>It starts with the soil</a:t>
            </a:r>
            <a:br>
              <a:rPr lang="en-US" sz="6000" dirty="0">
                <a:solidFill>
                  <a:srgbClr val="FFFFFF"/>
                </a:solidFill>
              </a:rPr>
            </a:br>
            <a:r>
              <a:rPr lang="en-US" sz="6000" dirty="0">
                <a:solidFill>
                  <a:srgbClr val="FFFFFF"/>
                </a:solidFill>
              </a:rPr>
              <a:t>It starts with the soil </a:t>
            </a:r>
            <a:br>
              <a:rPr lang="en-US" sz="6000" dirty="0">
                <a:solidFill>
                  <a:srgbClr val="FFFFFF"/>
                </a:solidFill>
              </a:rPr>
            </a:br>
            <a:r>
              <a:rPr lang="en-US" sz="6000" dirty="0">
                <a:solidFill>
                  <a:srgbClr val="FFFFFF"/>
                </a:solidFill>
              </a:rPr>
              <a:t>It starts with the soil</a:t>
            </a:r>
            <a:br>
              <a:rPr lang="en-US" sz="6000" dirty="0">
                <a:solidFill>
                  <a:srgbClr val="FFFFFF"/>
                </a:solidFill>
              </a:rPr>
            </a:br>
            <a:r>
              <a:rPr lang="en-US" sz="6000" dirty="0">
                <a:solidFill>
                  <a:srgbClr val="FFFFFF"/>
                </a:solidFill>
              </a:rPr>
              <a:t>It starts with the soil </a:t>
            </a:r>
            <a:br>
              <a:rPr lang="en-US" sz="6000" dirty="0">
                <a:solidFill>
                  <a:srgbClr val="FFFFFF"/>
                </a:solidFill>
              </a:rPr>
            </a:br>
            <a:r>
              <a:rPr lang="en-US" sz="6000" dirty="0">
                <a:solidFill>
                  <a:srgbClr val="FFFFFF"/>
                </a:solidFill>
              </a:rPr>
              <a:t>It starts with the soil</a:t>
            </a:r>
            <a:br>
              <a:rPr lang="en-US" sz="6000" dirty="0">
                <a:solidFill>
                  <a:srgbClr val="FFFFFF"/>
                </a:solidFill>
              </a:rPr>
            </a:br>
            <a:r>
              <a:rPr lang="en-US" sz="6000" dirty="0">
                <a:solidFill>
                  <a:srgbClr val="FFFFFF"/>
                </a:solidFill>
              </a:rPr>
              <a:t>It starts with the soil   </a:t>
            </a:r>
          </a:p>
        </p:txBody>
      </p:sp>
    </p:spTree>
    <p:extLst>
      <p:ext uri="{BB962C8B-B14F-4D97-AF65-F5344CB8AC3E}">
        <p14:creationId xmlns:p14="http://schemas.microsoft.com/office/powerpoint/2010/main" val="178879306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D18D60-663F-4DC7-A883-4C7E0F5925EF}"/>
              </a:ext>
            </a:extLst>
          </p:cNvPr>
          <p:cNvSpPr>
            <a:spLocks noGrp="1"/>
          </p:cNvSpPr>
          <p:nvPr>
            <p:ph idx="1"/>
          </p:nvPr>
        </p:nvSpPr>
        <p:spPr>
          <a:xfrm>
            <a:off x="628650" y="2325356"/>
            <a:ext cx="7886700" cy="1603375"/>
          </a:xfrm>
        </p:spPr>
        <p:txBody>
          <a:bodyPr>
            <a:normAutofit/>
          </a:bodyPr>
          <a:lstStyle/>
          <a:p>
            <a:pPr marL="0" indent="0" algn="ctr">
              <a:buNone/>
            </a:pPr>
            <a:r>
              <a:rPr lang="en-US" sz="3600" dirty="0"/>
              <a:t>Soil is the Plant’s Immune System</a:t>
            </a:r>
          </a:p>
        </p:txBody>
      </p:sp>
    </p:spTree>
    <p:extLst>
      <p:ext uri="{BB962C8B-B14F-4D97-AF65-F5344CB8AC3E}">
        <p14:creationId xmlns:p14="http://schemas.microsoft.com/office/powerpoint/2010/main" val="1159022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2B0B-9607-40FC-BBF9-8321C0141CCF}"/>
              </a:ext>
            </a:extLst>
          </p:cNvPr>
          <p:cNvSpPr>
            <a:spLocks noGrp="1"/>
          </p:cNvSpPr>
          <p:nvPr>
            <p:ph type="title"/>
          </p:nvPr>
        </p:nvSpPr>
        <p:spPr>
          <a:xfrm>
            <a:off x="508000" y="609600"/>
            <a:ext cx="6447501" cy="1320800"/>
          </a:xfrm>
        </p:spPr>
        <p:txBody>
          <a:bodyPr>
            <a:normAutofit/>
          </a:bodyPr>
          <a:lstStyle/>
          <a:p>
            <a:r>
              <a:rPr lang="en-US" dirty="0"/>
              <a:t>Conserve</a:t>
            </a:r>
          </a:p>
        </p:txBody>
      </p:sp>
      <p:sp>
        <p:nvSpPr>
          <p:cNvPr id="3" name="Content Placeholder 2">
            <a:extLst>
              <a:ext uri="{FF2B5EF4-FFF2-40B4-BE49-F238E27FC236}">
                <a16:creationId xmlns:a16="http://schemas.microsoft.com/office/drawing/2014/main" id="{12382173-39D6-4C47-BC56-AA0DBC13D26C}"/>
              </a:ext>
            </a:extLst>
          </p:cNvPr>
          <p:cNvSpPr>
            <a:spLocks noGrp="1"/>
          </p:cNvSpPr>
          <p:nvPr>
            <p:ph idx="1"/>
          </p:nvPr>
        </p:nvSpPr>
        <p:spPr>
          <a:xfrm>
            <a:off x="508000" y="2160589"/>
            <a:ext cx="6447501" cy="3880773"/>
          </a:xfrm>
        </p:spPr>
        <p:txBody>
          <a:bodyPr>
            <a:normAutofit/>
          </a:bodyPr>
          <a:lstStyle/>
          <a:p>
            <a:pPr marL="0" indent="0">
              <a:buNone/>
            </a:pPr>
            <a:r>
              <a:rPr lang="en-US" sz="2400" b="1" dirty="0">
                <a:solidFill>
                  <a:srgbClr val="FFFFFF"/>
                </a:solidFill>
              </a:rPr>
              <a:t>To “conserve” means, literally, “to save together”. </a:t>
            </a:r>
            <a:endParaRPr lang="en-US" sz="2400" dirty="0">
              <a:solidFill>
                <a:srgbClr val="FFFFFF"/>
              </a:solidFill>
            </a:endParaRPr>
          </a:p>
        </p:txBody>
      </p:sp>
      <p:pic>
        <p:nvPicPr>
          <p:cNvPr id="5" name="Picture 4">
            <a:extLst>
              <a:ext uri="{FF2B5EF4-FFF2-40B4-BE49-F238E27FC236}">
                <a16:creationId xmlns:a16="http://schemas.microsoft.com/office/drawing/2014/main" id="{30362022-3637-42C0-B286-337D895C9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2189192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No-Till</a:t>
            </a:r>
          </a:p>
        </p:txBody>
      </p:sp>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pic>
        <p:nvPicPr>
          <p:cNvPr id="29698" name="Picture 2" descr="Image result for no till gardening">
            <a:extLst>
              <a:ext uri="{FF2B5EF4-FFF2-40B4-BE49-F238E27FC236}">
                <a16:creationId xmlns:a16="http://schemas.microsoft.com/office/drawing/2014/main" id="{9626FC2C-A520-443F-B998-0E56D65AF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57979"/>
            <a:ext cx="61912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391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Cover Crops</a:t>
            </a:r>
            <a:endParaRPr lang="en-US" sz="6000" kern="1200">
              <a:solidFill>
                <a:schemeClr val="tx1"/>
              </a:solidFill>
              <a:latin typeface="+mj-lt"/>
              <a:ea typeface="+mj-ea"/>
              <a:cs typeface="+mj-cs"/>
            </a:endParaRPr>
          </a:p>
        </p:txBody>
      </p:sp>
      <p:pic>
        <p:nvPicPr>
          <p:cNvPr id="28674" name="Picture 2" descr="Image result for crimson clover">
            <a:extLst>
              <a:ext uri="{FF2B5EF4-FFF2-40B4-BE49-F238E27FC236}">
                <a16:creationId xmlns:a16="http://schemas.microsoft.com/office/drawing/2014/main" id="{8E650798-A58F-496E-B1B5-5ABEC1FEE4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90" r="17108" b="-2"/>
          <a:stretch/>
        </p:blipFill>
        <p:spPr bwMode="auto">
          <a:xfrm>
            <a:off x="241221"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age result for hairy vetch">
            <a:extLst>
              <a:ext uri="{FF2B5EF4-FFF2-40B4-BE49-F238E27FC236}">
                <a16:creationId xmlns:a16="http://schemas.microsoft.com/office/drawing/2014/main" id="{9EA79B71-2A88-4A44-A1B2-9B1810835F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04" r="14076" b="-1"/>
          <a:stretch/>
        </p:blipFill>
        <p:spPr bwMode="auto">
          <a:xfrm>
            <a:off x="3148788"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Image result for Oats cover crop">
            <a:extLst>
              <a:ext uri="{FF2B5EF4-FFF2-40B4-BE49-F238E27FC236}">
                <a16:creationId xmlns:a16="http://schemas.microsoft.com/office/drawing/2014/main" id="{75105791-96B4-467E-8C75-A027B6BFE5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63" r="25835" b="-2"/>
          <a:stretch/>
        </p:blipFill>
        <p:spPr bwMode="auto">
          <a:xfrm>
            <a:off x="6056356"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2938392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9" name="Straight Connector 1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FB2A2-4ACB-4A0A-9EB4-EDF3A69CF519}"/>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gn="ctr"/>
            <a:r>
              <a:rPr lang="en-US" sz="4700">
                <a:solidFill>
                  <a:srgbClr val="FFFFFF"/>
                </a:solidFill>
              </a:rPr>
              <a:t>Mulching</a:t>
            </a:r>
          </a:p>
        </p:txBody>
      </p:sp>
      <p:pic>
        <p:nvPicPr>
          <p:cNvPr id="15364" name="Picture 4" descr="Image result for straw mulch in the garden">
            <a:extLst>
              <a:ext uri="{FF2B5EF4-FFF2-40B4-BE49-F238E27FC236}">
                <a16:creationId xmlns:a16="http://schemas.microsoft.com/office/drawing/2014/main" id="{B4CF0C16-1253-4DFD-A739-B52D137F59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857" r="2" b="17049"/>
          <a:stretch/>
        </p:blipFill>
        <p:spPr bwMode="auto">
          <a:xfrm>
            <a:off x="240030" y="396098"/>
            <a:ext cx="4091937" cy="382090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straw mulch in the garden">
            <a:extLst>
              <a:ext uri="{FF2B5EF4-FFF2-40B4-BE49-F238E27FC236}">
                <a16:creationId xmlns:a16="http://schemas.microsoft.com/office/drawing/2014/main" id="{B7256AFE-E3FA-4E6B-A9D7-72109A5F2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840" b="9490"/>
          <a:stretch/>
        </p:blipFill>
        <p:spPr bwMode="auto">
          <a:xfrm>
            <a:off x="4812032" y="584134"/>
            <a:ext cx="4091938" cy="3444830"/>
          </a:xfrm>
          <a:prstGeom prst="rect">
            <a:avLst/>
          </a:prstGeom>
          <a:noFill/>
          <a:extLst>
            <a:ext uri="{909E8E84-426E-40DD-AFC4-6F175D3DCCD1}">
              <a14:hiddenFill xmlns:a14="http://schemas.microsoft.com/office/drawing/2010/main">
                <a:solidFill>
                  <a:srgbClr val="FFFFFF"/>
                </a:solidFill>
              </a14:hiddenFill>
            </a:ext>
          </a:extLst>
        </p:spPr>
      </p:pic>
      <p:cxnSp>
        <p:nvCxnSpPr>
          <p:cNvPr id="143" name="Straight Connector 14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177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Composting</a:t>
            </a:r>
          </a:p>
        </p:txBody>
      </p:sp>
      <p:pic>
        <p:nvPicPr>
          <p:cNvPr id="12292" name="Picture 4" descr="Forest City Yimby Compost Tumbler with Two Chambers">
            <a:extLst>
              <a:ext uri="{FF2B5EF4-FFF2-40B4-BE49-F238E27FC236}">
                <a16:creationId xmlns:a16="http://schemas.microsoft.com/office/drawing/2014/main" id="{A7C47701-D186-4678-83AB-E5F3A40500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78" r="12018" b="-5"/>
          <a:stretch/>
        </p:blipFill>
        <p:spPr bwMode="auto">
          <a:xfrm>
            <a:off x="241221"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composting">
            <a:extLst>
              <a:ext uri="{FF2B5EF4-FFF2-40B4-BE49-F238E27FC236}">
                <a16:creationId xmlns:a16="http://schemas.microsoft.com/office/drawing/2014/main" id="{1941895C-0C2A-40B9-9181-BB29905046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88" r="25873" b="-2"/>
          <a:stretch/>
        </p:blipFill>
        <p:spPr bwMode="auto">
          <a:xfrm>
            <a:off x="3148788"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compost bins">
            <a:extLst>
              <a:ext uri="{FF2B5EF4-FFF2-40B4-BE49-F238E27FC236}">
                <a16:creationId xmlns:a16="http://schemas.microsoft.com/office/drawing/2014/main" id="{2A0744A5-5254-49E1-8897-C5300CBAC5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48" r="22050" b="2"/>
          <a:stretch/>
        </p:blipFill>
        <p:spPr bwMode="auto">
          <a:xfrm>
            <a:off x="6056356" y="320511"/>
            <a:ext cx="284607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2673018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491490" y="2671011"/>
            <a:ext cx="3943352" cy="2427120"/>
          </a:xfrm>
        </p:spPr>
        <p:txBody>
          <a:bodyPr vert="horz" lIns="91440" tIns="45720" rIns="91440" bIns="45720" rtlCol="0" anchor="t">
            <a:normAutofit/>
          </a:bodyPr>
          <a:lstStyle/>
          <a:p>
            <a:r>
              <a:rPr lang="en-US" sz="6000" dirty="0"/>
              <a:t>Soil Inoculates</a:t>
            </a:r>
          </a:p>
        </p:txBody>
      </p:sp>
      <p:pic>
        <p:nvPicPr>
          <p:cNvPr id="36866" name="Picture 2" descr="Image result for soil inoculants">
            <a:extLst>
              <a:ext uri="{FF2B5EF4-FFF2-40B4-BE49-F238E27FC236}">
                <a16:creationId xmlns:a16="http://schemas.microsoft.com/office/drawing/2014/main" id="{7312CA71-B2FE-4CA9-8602-766593EB74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84" r="-3" b="3489"/>
          <a:stretch/>
        </p:blipFill>
        <p:spPr bwMode="auto">
          <a:xfrm>
            <a:off x="4434843"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510440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D62B-87EF-45DB-8440-EF4560799D55}"/>
              </a:ext>
            </a:extLst>
          </p:cNvPr>
          <p:cNvSpPr>
            <a:spLocks noGrp="1"/>
          </p:cNvSpPr>
          <p:nvPr>
            <p:ph type="title"/>
          </p:nvPr>
        </p:nvSpPr>
        <p:spPr>
          <a:xfrm>
            <a:off x="624751" y="365125"/>
            <a:ext cx="7890527" cy="1325563"/>
          </a:xfrm>
        </p:spPr>
        <p:txBody>
          <a:bodyPr>
            <a:normAutofit/>
          </a:bodyPr>
          <a:lstStyle/>
          <a:p>
            <a:r>
              <a:rPr lang="en-US" dirty="0" err="1">
                <a:solidFill>
                  <a:srgbClr val="FFFFFF"/>
                </a:solidFill>
              </a:rPr>
              <a:t>Innoculating</a:t>
            </a:r>
            <a:r>
              <a:rPr lang="en-US" dirty="0">
                <a:solidFill>
                  <a:srgbClr val="FFFFFF"/>
                </a:solidFill>
              </a:rPr>
              <a:t> w/ </a:t>
            </a:r>
            <a:r>
              <a:rPr lang="en-US" dirty="0" err="1">
                <a:solidFill>
                  <a:srgbClr val="FFFFFF"/>
                </a:solidFill>
              </a:rPr>
              <a:t>Mycorhizza</a:t>
            </a:r>
            <a:r>
              <a:rPr lang="en-US" dirty="0">
                <a:solidFill>
                  <a:srgbClr val="FFFFFF"/>
                </a:solidFill>
              </a:rPr>
              <a:t> Fungi</a:t>
            </a:r>
          </a:p>
        </p:txBody>
      </p:sp>
      <p:pic>
        <p:nvPicPr>
          <p:cNvPr id="13314" name="Picture 2" descr="Related image">
            <a:extLst>
              <a:ext uri="{FF2B5EF4-FFF2-40B4-BE49-F238E27FC236}">
                <a16:creationId xmlns:a16="http://schemas.microsoft.com/office/drawing/2014/main" id="{9F871866-78B9-4544-A457-02E4EA39A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574" y="2163145"/>
            <a:ext cx="5588916" cy="3493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8531B86-E27A-4EC4-BFB5-339862C2C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1739203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making compost tea">
            <a:extLst>
              <a:ext uri="{FF2B5EF4-FFF2-40B4-BE49-F238E27FC236}">
                <a16:creationId xmlns:a16="http://schemas.microsoft.com/office/drawing/2014/main" id="{BDE9BAE2-4099-4070-B0EA-DC62C1E988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98" r="6768"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Compost Teas</a:t>
            </a:r>
          </a:p>
        </p:txBody>
      </p:sp>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3639569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457200" y="4385066"/>
            <a:ext cx="8192729" cy="1317643"/>
          </a:xfrm>
        </p:spPr>
        <p:txBody>
          <a:bodyPr vert="horz" lIns="91440" tIns="45720" rIns="91440" bIns="45720" rtlCol="0" anchor="b">
            <a:normAutofit/>
          </a:bodyPr>
          <a:lstStyle/>
          <a:p>
            <a:r>
              <a:rPr lang="en-US" sz="6000" kern="1200" dirty="0">
                <a:solidFill>
                  <a:schemeClr val="tx1"/>
                </a:solidFill>
                <a:latin typeface="+mj-lt"/>
                <a:ea typeface="+mj-ea"/>
                <a:cs typeface="+mj-cs"/>
              </a:rPr>
              <a:t>Organic Fertilizers</a:t>
            </a:r>
            <a:endParaRPr lang="en-US" sz="6000" kern="1200">
              <a:solidFill>
                <a:schemeClr val="tx1"/>
              </a:solidFill>
              <a:latin typeface="+mj-lt"/>
              <a:ea typeface="+mj-ea"/>
              <a:cs typeface="+mj-cs"/>
            </a:endParaRPr>
          </a:p>
        </p:txBody>
      </p:sp>
      <p:pic>
        <p:nvPicPr>
          <p:cNvPr id="34818" name="Picture 2" descr="Image result for organic fertilizers">
            <a:extLst>
              <a:ext uri="{FF2B5EF4-FFF2-40B4-BE49-F238E27FC236}">
                <a16:creationId xmlns:a16="http://schemas.microsoft.com/office/drawing/2014/main" id="{6E698BA8-7B78-4330-8F5B-9F8F288C9F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7" r="1" b="561"/>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manure">
            <a:extLst>
              <a:ext uri="{FF2B5EF4-FFF2-40B4-BE49-F238E27FC236}">
                <a16:creationId xmlns:a16="http://schemas.microsoft.com/office/drawing/2014/main" id="{BE1A5448-4527-49B7-9993-BA94ADC433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8" r="30841"/>
          <a:stretch/>
        </p:blipFill>
        <p:spPr bwMode="auto">
          <a:xfrm>
            <a:off x="4571999" y="-681"/>
            <a:ext cx="4572001" cy="42532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2660665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324852" y="5091762"/>
            <a:ext cx="5875644" cy="1264588"/>
          </a:xfrm>
        </p:spPr>
        <p:txBody>
          <a:bodyPr vert="horz" lIns="91440" tIns="45720" rIns="91440" bIns="45720" rtlCol="0" anchor="ctr">
            <a:normAutofit/>
          </a:bodyPr>
          <a:lstStyle/>
          <a:p>
            <a:pPr algn="r"/>
            <a:r>
              <a:rPr lang="en-US" sz="4200"/>
              <a:t>Crop Diversity and Crop Rotation</a:t>
            </a:r>
          </a:p>
        </p:txBody>
      </p:sp>
      <p:pic>
        <p:nvPicPr>
          <p:cNvPr id="37890" name="Picture 2" descr="Image result for organic garden and crop diversity">
            <a:extLst>
              <a:ext uri="{FF2B5EF4-FFF2-40B4-BE49-F238E27FC236}">
                <a16:creationId xmlns:a16="http://schemas.microsoft.com/office/drawing/2014/main" id="{462853CB-2E11-4D61-B928-D47B4139CD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08" b="3104"/>
          <a:stretch/>
        </p:blipFill>
        <p:spPr bwMode="auto">
          <a:xfrm>
            <a:off x="-2987" y="10"/>
            <a:ext cx="9143999" cy="45719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3993383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2EB6-F825-4651-A896-0A487EFC59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7FD654-1FDC-42CE-8EB5-446964731BA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2CC4578-DEEF-4D2D-B1CC-006A57E4DC0E}"/>
              </a:ext>
            </a:extLst>
          </p:cNvPr>
          <p:cNvPicPr>
            <a:picLocks noChangeAspect="1"/>
          </p:cNvPicPr>
          <p:nvPr/>
        </p:nvPicPr>
        <p:blipFill>
          <a:blip r:embed="rId2"/>
          <a:stretch>
            <a:fillRect/>
          </a:stretch>
        </p:blipFill>
        <p:spPr>
          <a:xfrm>
            <a:off x="290512" y="500062"/>
            <a:ext cx="8562975" cy="5857875"/>
          </a:xfrm>
          <a:prstGeom prst="rect">
            <a:avLst/>
          </a:prstGeom>
        </p:spPr>
      </p:pic>
    </p:spTree>
    <p:extLst>
      <p:ext uri="{BB962C8B-B14F-4D97-AF65-F5344CB8AC3E}">
        <p14:creationId xmlns:p14="http://schemas.microsoft.com/office/powerpoint/2010/main" val="295794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E3C4-8746-422D-B9A3-8026BB5444EA}"/>
              </a:ext>
            </a:extLst>
          </p:cNvPr>
          <p:cNvSpPr>
            <a:spLocks noGrp="1"/>
          </p:cNvSpPr>
          <p:nvPr>
            <p:ph type="title"/>
          </p:nvPr>
        </p:nvSpPr>
        <p:spPr/>
        <p:txBody>
          <a:bodyPr/>
          <a:lstStyle/>
          <a:p>
            <a:r>
              <a:rPr lang="en-US" dirty="0"/>
              <a:t>Possessive/Objective Relationship and Responses</a:t>
            </a:r>
          </a:p>
        </p:txBody>
      </p:sp>
      <p:sp>
        <p:nvSpPr>
          <p:cNvPr id="3" name="Content Placeholder 2">
            <a:extLst>
              <a:ext uri="{FF2B5EF4-FFF2-40B4-BE49-F238E27FC236}">
                <a16:creationId xmlns:a16="http://schemas.microsoft.com/office/drawing/2014/main" id="{E276142C-D103-4C83-BDCE-D9EF61325C9A}"/>
              </a:ext>
            </a:extLst>
          </p:cNvPr>
          <p:cNvSpPr>
            <a:spLocks noGrp="1"/>
          </p:cNvSpPr>
          <p:nvPr>
            <p:ph idx="1"/>
          </p:nvPr>
        </p:nvSpPr>
        <p:spPr/>
        <p:txBody>
          <a:bodyPr/>
          <a:lstStyle/>
          <a:p>
            <a:r>
              <a:rPr lang="en-US" dirty="0"/>
              <a:t>Reacting to unknowns and threats to protect simplicity and possessions. </a:t>
            </a:r>
          </a:p>
          <a:p>
            <a:r>
              <a:rPr lang="en-US" dirty="0"/>
              <a:t>Control leaves the gardener satisfied.</a:t>
            </a:r>
          </a:p>
          <a:p>
            <a:r>
              <a:rPr lang="en-US" dirty="0"/>
              <a:t>There is a product or material “out there” that can protect the “object”</a:t>
            </a:r>
          </a:p>
          <a:p>
            <a:r>
              <a:rPr lang="en-US" dirty="0"/>
              <a:t>Totalitarianism: “This food is mine. There is to be no evidence of insects anywhere.”</a:t>
            </a:r>
          </a:p>
          <a:p>
            <a:r>
              <a:rPr lang="en-US" dirty="0"/>
              <a:t>Issues are meant to be overcome.</a:t>
            </a:r>
          </a:p>
        </p:txBody>
      </p:sp>
      <p:pic>
        <p:nvPicPr>
          <p:cNvPr id="4" name="Picture 3">
            <a:extLst>
              <a:ext uri="{FF2B5EF4-FFF2-40B4-BE49-F238E27FC236}">
                <a16:creationId xmlns:a16="http://schemas.microsoft.com/office/drawing/2014/main" id="{3EC98FDB-E614-4844-8ED5-EA1614378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580934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CE0D-6914-4AA6-BC41-086D38F72B15}"/>
              </a:ext>
            </a:extLst>
          </p:cNvPr>
          <p:cNvSpPr>
            <a:spLocks noGrp="1"/>
          </p:cNvSpPr>
          <p:nvPr>
            <p:ph type="title"/>
          </p:nvPr>
        </p:nvSpPr>
        <p:spPr/>
        <p:txBody>
          <a:bodyPr>
            <a:normAutofit fontScale="90000"/>
          </a:bodyPr>
          <a:lstStyle/>
          <a:p>
            <a:r>
              <a:rPr lang="en-US" dirty="0"/>
              <a:t>Breaking up the Disease and Pest Cycle: Integrated Pest Management</a:t>
            </a:r>
          </a:p>
        </p:txBody>
      </p:sp>
      <p:sp>
        <p:nvSpPr>
          <p:cNvPr id="3" name="Content Placeholder 2">
            <a:extLst>
              <a:ext uri="{FF2B5EF4-FFF2-40B4-BE49-F238E27FC236}">
                <a16:creationId xmlns:a16="http://schemas.microsoft.com/office/drawing/2014/main" id="{CA4FDC8A-E96F-442A-A6B7-CBB6018F48DC}"/>
              </a:ext>
            </a:extLst>
          </p:cNvPr>
          <p:cNvSpPr>
            <a:spLocks noGrp="1"/>
          </p:cNvSpPr>
          <p:nvPr>
            <p:ph idx="1"/>
          </p:nvPr>
        </p:nvSpPr>
        <p:spPr/>
        <p:txBody>
          <a:bodyPr/>
          <a:lstStyle/>
          <a:p>
            <a:r>
              <a:rPr lang="en-US" dirty="0"/>
              <a:t>Soil health practices</a:t>
            </a:r>
          </a:p>
          <a:p>
            <a:r>
              <a:rPr lang="en-US" dirty="0"/>
              <a:t>Crop diversity</a:t>
            </a:r>
          </a:p>
          <a:p>
            <a:r>
              <a:rPr lang="en-US" dirty="0"/>
              <a:t>Crop rotation</a:t>
            </a:r>
          </a:p>
          <a:p>
            <a:r>
              <a:rPr lang="en-US" dirty="0"/>
              <a:t>Mulching</a:t>
            </a:r>
          </a:p>
          <a:p>
            <a:r>
              <a:rPr lang="en-US" dirty="0"/>
              <a:t>Insect netting</a:t>
            </a:r>
          </a:p>
          <a:p>
            <a:r>
              <a:rPr lang="en-US" dirty="0"/>
              <a:t>Traps and lures</a:t>
            </a:r>
          </a:p>
          <a:p>
            <a:r>
              <a:rPr lang="en-US" dirty="0"/>
              <a:t>Building predator and beneficial insect and bird habitat</a:t>
            </a:r>
          </a:p>
        </p:txBody>
      </p:sp>
      <p:pic>
        <p:nvPicPr>
          <p:cNvPr id="4" name="Picture 3">
            <a:extLst>
              <a:ext uri="{FF2B5EF4-FFF2-40B4-BE49-F238E27FC236}">
                <a16:creationId xmlns:a16="http://schemas.microsoft.com/office/drawing/2014/main" id="{3E4863AC-5BDD-4D83-827F-B39591D1C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27578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4516-FE0B-4D3F-81FE-9B67A71C1696}"/>
              </a:ext>
            </a:extLst>
          </p:cNvPr>
          <p:cNvSpPr>
            <a:spLocks noGrp="1"/>
          </p:cNvSpPr>
          <p:nvPr>
            <p:ph type="title"/>
          </p:nvPr>
        </p:nvSpPr>
        <p:spPr/>
        <p:txBody>
          <a:bodyPr/>
          <a:lstStyle/>
          <a:p>
            <a:r>
              <a:rPr lang="en-US" dirty="0"/>
              <a:t>The Case of the Tomato Plant</a:t>
            </a:r>
          </a:p>
        </p:txBody>
      </p:sp>
      <p:sp>
        <p:nvSpPr>
          <p:cNvPr id="3" name="Content Placeholder 2">
            <a:extLst>
              <a:ext uri="{FF2B5EF4-FFF2-40B4-BE49-F238E27FC236}">
                <a16:creationId xmlns:a16="http://schemas.microsoft.com/office/drawing/2014/main" id="{0C3118DF-FA54-4D5B-9A34-B80CE5982611}"/>
              </a:ext>
            </a:extLst>
          </p:cNvPr>
          <p:cNvSpPr>
            <a:spLocks noGrp="1"/>
          </p:cNvSpPr>
          <p:nvPr>
            <p:ph idx="1"/>
          </p:nvPr>
        </p:nvSpPr>
        <p:spPr/>
        <p:txBody>
          <a:bodyPr>
            <a:normAutofit/>
          </a:bodyPr>
          <a:lstStyle/>
          <a:p>
            <a:r>
              <a:rPr lang="en-US" dirty="0"/>
              <a:t>In a recent study of tomato plants…and parasitic wasps, Jennifer Thaler, a UC Davis postdoctoral fellow, found that wasps on tomato plants whose defense systems had been artificially stimulated killed twice as many caterpillars as did wasps on untreated plants.”</a:t>
            </a:r>
            <a:br>
              <a:rPr lang="en-US" dirty="0"/>
            </a:br>
            <a:endParaRPr lang="en-US" dirty="0"/>
          </a:p>
        </p:txBody>
      </p:sp>
      <p:pic>
        <p:nvPicPr>
          <p:cNvPr id="4" name="Picture 3">
            <a:extLst>
              <a:ext uri="{FF2B5EF4-FFF2-40B4-BE49-F238E27FC236}">
                <a16:creationId xmlns:a16="http://schemas.microsoft.com/office/drawing/2014/main" id="{04D47A09-AB83-4792-893F-5F1D7A763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2386213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CC877-FCF3-4464-9883-58FC96715C42}"/>
              </a:ext>
            </a:extLst>
          </p:cNvPr>
          <p:cNvSpPr>
            <a:spLocks noGrp="1"/>
          </p:cNvSpPr>
          <p:nvPr>
            <p:ph type="title"/>
          </p:nvPr>
        </p:nvSpPr>
        <p:spPr/>
        <p:txBody>
          <a:bodyPr/>
          <a:lstStyle/>
          <a:p>
            <a:endParaRPr lang="en-US"/>
          </a:p>
        </p:txBody>
      </p:sp>
      <p:pic>
        <p:nvPicPr>
          <p:cNvPr id="4" name="Online Media 3" title="Hornworm Meets Alien">
            <a:hlinkClick r:id="" action="ppaction://media"/>
            <a:extLst>
              <a:ext uri="{FF2B5EF4-FFF2-40B4-BE49-F238E27FC236}">
                <a16:creationId xmlns:a16="http://schemas.microsoft.com/office/drawing/2014/main" id="{E9C2229D-2F2A-46BA-9CB9-730075FEEF51}"/>
              </a:ext>
            </a:extLst>
          </p:cNvPr>
          <p:cNvPicPr>
            <a:picLocks noGrp="1" noRot="1" noChangeAspect="1"/>
          </p:cNvPicPr>
          <p:nvPr>
            <p:ph idx="1"/>
            <a:videoFile r:link="rId1"/>
          </p:nvPr>
        </p:nvPicPr>
        <p:blipFill>
          <a:blip r:embed="rId3"/>
          <a:stretch>
            <a:fillRect/>
          </a:stretch>
        </p:blipFill>
        <p:spPr>
          <a:xfrm>
            <a:off x="2363" y="1414130"/>
            <a:ext cx="9167628" cy="5156791"/>
          </a:xfrm>
          <a:prstGeom prst="rect">
            <a:avLst/>
          </a:prstGeom>
        </p:spPr>
      </p:pic>
    </p:spTree>
    <p:extLst>
      <p:ext uri="{BB962C8B-B14F-4D97-AF65-F5344CB8AC3E}">
        <p14:creationId xmlns:p14="http://schemas.microsoft.com/office/powerpoint/2010/main" val="947819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45C4-03A1-47B4-94E4-BB1B8C0B8679}"/>
              </a:ext>
            </a:extLst>
          </p:cNvPr>
          <p:cNvSpPr>
            <a:spLocks noGrp="1"/>
          </p:cNvSpPr>
          <p:nvPr>
            <p:ph type="title"/>
          </p:nvPr>
        </p:nvSpPr>
        <p:spPr>
          <a:xfrm>
            <a:off x="3766365" y="3812954"/>
            <a:ext cx="4848966" cy="1516014"/>
          </a:xfrm>
        </p:spPr>
        <p:txBody>
          <a:bodyPr vert="horz" lIns="91440" tIns="45720" rIns="91440" bIns="45720" rtlCol="0" anchor="b">
            <a:normAutofit/>
          </a:bodyPr>
          <a:lstStyle/>
          <a:p>
            <a:r>
              <a:rPr lang="en-US" sz="4200" kern="1200">
                <a:solidFill>
                  <a:srgbClr val="FFFFFF"/>
                </a:solidFill>
                <a:latin typeface="+mj-lt"/>
                <a:ea typeface="+mj-ea"/>
                <a:cs typeface="+mj-cs"/>
              </a:rPr>
              <a:t>Beneficial Habitat</a:t>
            </a:r>
          </a:p>
        </p:txBody>
      </p:sp>
      <p:pic>
        <p:nvPicPr>
          <p:cNvPr id="38914" name="Picture 2" descr="Image result for brush pile">
            <a:extLst>
              <a:ext uri="{FF2B5EF4-FFF2-40B4-BE49-F238E27FC236}">
                <a16:creationId xmlns:a16="http://schemas.microsoft.com/office/drawing/2014/main" id="{1015BB2F-42B4-40FD-84EA-D4A312410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90" r="11053" b="-4"/>
          <a:stretch/>
        </p:blipFill>
        <p:spPr bwMode="auto">
          <a:xfrm>
            <a:off x="238226" y="321733"/>
            <a:ext cx="3113761" cy="3026834"/>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Image result for beetle banks">
            <a:extLst>
              <a:ext uri="{FF2B5EF4-FFF2-40B4-BE49-F238E27FC236}">
                <a16:creationId xmlns:a16="http://schemas.microsoft.com/office/drawing/2014/main" id="{6C1072DD-CC1E-46DB-986C-4A1C59F983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99" r="5400" b="1"/>
          <a:stretch/>
        </p:blipFill>
        <p:spPr bwMode="auto">
          <a:xfrm>
            <a:off x="3479216" y="321733"/>
            <a:ext cx="2654982" cy="2985818"/>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Image result for insect hotel">
            <a:extLst>
              <a:ext uri="{FF2B5EF4-FFF2-40B4-BE49-F238E27FC236}">
                <a16:creationId xmlns:a16="http://schemas.microsoft.com/office/drawing/2014/main" id="{E1C6E24F-34D7-4DE6-BDE6-55043C46FD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83" r="29318"/>
          <a:stretch/>
        </p:blipFill>
        <p:spPr bwMode="auto">
          <a:xfrm>
            <a:off x="6261427" y="321734"/>
            <a:ext cx="2651693" cy="2985818"/>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Image result for beneficial insect habitat">
            <a:extLst>
              <a:ext uri="{FF2B5EF4-FFF2-40B4-BE49-F238E27FC236}">
                <a16:creationId xmlns:a16="http://schemas.microsoft.com/office/drawing/2014/main" id="{3F63AEAD-6D5E-4E8C-9EED-7C71CF3EF9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29" r="16851" b="-4"/>
          <a:stretch/>
        </p:blipFill>
        <p:spPr bwMode="auto">
          <a:xfrm>
            <a:off x="238226" y="3509433"/>
            <a:ext cx="3120339" cy="30268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9E0C76-E1F8-4951-83BF-7A097598DF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3971332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vase filled with purple flowers&#10;&#10;Description generated with very high confidence">
            <a:extLst>
              <a:ext uri="{FF2B5EF4-FFF2-40B4-BE49-F238E27FC236}">
                <a16:creationId xmlns:a16="http://schemas.microsoft.com/office/drawing/2014/main" id="{2B945E9A-80A0-4805-8453-C065FBE077C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38" r="-1" b="-1"/>
          <a:stretch/>
        </p:blipFill>
        <p:spPr>
          <a:xfrm>
            <a:off x="3871539" y="3272588"/>
            <a:ext cx="4579036" cy="3585411"/>
          </a:xfrm>
          <a:prstGeom prst="rect">
            <a:avLst/>
          </a:prstGeom>
        </p:spPr>
      </p:pic>
      <p:pic>
        <p:nvPicPr>
          <p:cNvPr id="8" name="Picture 7" descr="A close up of a flower&#10;&#10;Description generated with very high confidence">
            <a:extLst>
              <a:ext uri="{FF2B5EF4-FFF2-40B4-BE49-F238E27FC236}">
                <a16:creationId xmlns:a16="http://schemas.microsoft.com/office/drawing/2014/main" id="{A736EC1E-B125-4E36-ACFD-020F9C76FC7A}"/>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33" r="-3" b="-3"/>
          <a:stretch/>
        </p:blipFill>
        <p:spPr>
          <a:xfrm>
            <a:off x="20" y="9"/>
            <a:ext cx="5459914"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29" name="Picture 28" descr="A close up of a flower&#10;&#10;Description generated with very high confidence">
            <a:extLst>
              <a:ext uri="{FF2B5EF4-FFF2-40B4-BE49-F238E27FC236}">
                <a16:creationId xmlns:a16="http://schemas.microsoft.com/office/drawing/2014/main" id="{0AEFA136-03F8-41AE-860A-8B34406B47E9}"/>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380" r="1584" b="2"/>
          <a:stretch/>
        </p:blipFill>
        <p:spPr>
          <a:xfrm>
            <a:off x="5593726" y="-22547"/>
            <a:ext cx="2856849" cy="3139531"/>
          </a:xfrm>
          <a:prstGeom prst="rect">
            <a:avLst/>
          </a:prstGeom>
        </p:spPr>
      </p:pic>
      <p:pic>
        <p:nvPicPr>
          <p:cNvPr id="14" name="Picture 13" descr="A close up of a plant&#10;&#10;Description generated with very high confidence">
            <a:extLst>
              <a:ext uri="{FF2B5EF4-FFF2-40B4-BE49-F238E27FC236}">
                <a16:creationId xmlns:a16="http://schemas.microsoft.com/office/drawing/2014/main" id="{7516333F-F05B-4184-AF33-4A71C5AD066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t="14680" r="-2" b="-2"/>
          <a:stretch/>
        </p:blipFill>
        <p:spPr>
          <a:xfrm>
            <a:off x="20" y="4065775"/>
            <a:ext cx="3750870" cy="2792224"/>
          </a:xfrm>
          <a:prstGeom prst="rect">
            <a:avLst/>
          </a:prstGeom>
        </p:spPr>
      </p:pic>
      <p:sp>
        <p:nvSpPr>
          <p:cNvPr id="36" name="TextBox 35">
            <a:extLst>
              <a:ext uri="{FF2B5EF4-FFF2-40B4-BE49-F238E27FC236}">
                <a16:creationId xmlns:a16="http://schemas.microsoft.com/office/drawing/2014/main" id="{A51F29C9-60FB-4974-B555-8FDF45BBFFF3}"/>
              </a:ext>
            </a:extLst>
          </p:cNvPr>
          <p:cNvSpPr txBox="1"/>
          <p:nvPr/>
        </p:nvSpPr>
        <p:spPr>
          <a:xfrm>
            <a:off x="63062" y="3471040"/>
            <a:ext cx="2957139" cy="369332"/>
          </a:xfrm>
          <a:prstGeom prst="rect">
            <a:avLst/>
          </a:prstGeom>
          <a:noFill/>
        </p:spPr>
        <p:txBody>
          <a:bodyPr wrap="square" rtlCol="0">
            <a:spAutoFit/>
          </a:bodyPr>
          <a:lstStyle/>
          <a:p>
            <a:r>
              <a:rPr lang="en-US" dirty="0">
                <a:effectLst>
                  <a:outerShdw blurRad="50800" dist="38100" dir="18900000" algn="bl" rotWithShape="0">
                    <a:prstClr val="black">
                      <a:alpha val="40000"/>
                    </a:prstClr>
                  </a:outerShdw>
                </a:effectLst>
              </a:rPr>
              <a:t>Narrowleaf Mountainmint</a:t>
            </a:r>
          </a:p>
        </p:txBody>
      </p:sp>
      <p:sp>
        <p:nvSpPr>
          <p:cNvPr id="38" name="TextBox 37">
            <a:extLst>
              <a:ext uri="{FF2B5EF4-FFF2-40B4-BE49-F238E27FC236}">
                <a16:creationId xmlns:a16="http://schemas.microsoft.com/office/drawing/2014/main" id="{A26B9C07-4092-49BB-8448-9DF9CB15C4FB}"/>
              </a:ext>
            </a:extLst>
          </p:cNvPr>
          <p:cNvSpPr txBox="1"/>
          <p:nvPr/>
        </p:nvSpPr>
        <p:spPr>
          <a:xfrm>
            <a:off x="3962400" y="6190639"/>
            <a:ext cx="1849820" cy="369332"/>
          </a:xfrm>
          <a:prstGeom prst="rect">
            <a:avLst/>
          </a:prstGeom>
          <a:noFill/>
        </p:spPr>
        <p:txBody>
          <a:bodyPr wrap="square" rtlCol="0">
            <a:spAutoFit/>
          </a:bodyPr>
          <a:lstStyle/>
          <a:p>
            <a:r>
              <a:rPr lang="en-US" dirty="0">
                <a:effectLst>
                  <a:outerShdw blurRad="50800" dist="38100" dir="18900000" algn="bl" rotWithShape="0">
                    <a:prstClr val="black">
                      <a:alpha val="40000"/>
                    </a:prstClr>
                  </a:outerShdw>
                </a:effectLst>
              </a:rPr>
              <a:t>False Indigo Bush</a:t>
            </a:r>
          </a:p>
        </p:txBody>
      </p:sp>
      <p:sp>
        <p:nvSpPr>
          <p:cNvPr id="39" name="TextBox 38">
            <a:extLst>
              <a:ext uri="{FF2B5EF4-FFF2-40B4-BE49-F238E27FC236}">
                <a16:creationId xmlns:a16="http://schemas.microsoft.com/office/drawing/2014/main" id="{9C24614D-1D61-44BA-9B8F-F97FBFABED75}"/>
              </a:ext>
            </a:extLst>
          </p:cNvPr>
          <p:cNvSpPr txBox="1"/>
          <p:nvPr/>
        </p:nvSpPr>
        <p:spPr>
          <a:xfrm>
            <a:off x="63062" y="6382099"/>
            <a:ext cx="2081048"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a:effectLst>
                  <a:outerShdw blurRad="50800" dist="38100" dir="18900000" algn="bl" rotWithShape="0">
                    <a:prstClr val="black">
                      <a:alpha val="40000"/>
                    </a:prstClr>
                  </a:outerShdw>
                </a:effectLst>
              </a:rPr>
              <a:t>New Jersey Tea</a:t>
            </a:r>
          </a:p>
          <a:p>
            <a:endParaRPr lang="en-US" dirty="0"/>
          </a:p>
        </p:txBody>
      </p:sp>
      <p:sp>
        <p:nvSpPr>
          <p:cNvPr id="40" name="TextBox 39">
            <a:extLst>
              <a:ext uri="{FF2B5EF4-FFF2-40B4-BE49-F238E27FC236}">
                <a16:creationId xmlns:a16="http://schemas.microsoft.com/office/drawing/2014/main" id="{24B16D45-36BB-4748-9741-7858AC8839E6}"/>
              </a:ext>
            </a:extLst>
          </p:cNvPr>
          <p:cNvSpPr txBox="1"/>
          <p:nvPr/>
        </p:nvSpPr>
        <p:spPr>
          <a:xfrm>
            <a:off x="5636077" y="2747652"/>
            <a:ext cx="2638355" cy="369332"/>
          </a:xfrm>
          <a:prstGeom prst="rect">
            <a:avLst/>
          </a:prstGeom>
          <a:noFill/>
        </p:spPr>
        <p:txBody>
          <a:bodyPr wrap="square" rtlCol="0">
            <a:spAutoFit/>
          </a:bodyPr>
          <a:lstStyle/>
          <a:p>
            <a:r>
              <a:rPr lang="en-US" dirty="0">
                <a:effectLst>
                  <a:outerShdw blurRad="50800" dist="38100" dir="18900000" algn="bl" rotWithShape="0">
                    <a:prstClr val="black">
                      <a:alpha val="40000"/>
                    </a:prstClr>
                  </a:outerShdw>
                </a:effectLst>
              </a:rPr>
              <a:t>Foxglove Beardtongue</a:t>
            </a:r>
          </a:p>
        </p:txBody>
      </p:sp>
      <p:pic>
        <p:nvPicPr>
          <p:cNvPr id="11" name="Picture 10">
            <a:extLst>
              <a:ext uri="{FF2B5EF4-FFF2-40B4-BE49-F238E27FC236}">
                <a16:creationId xmlns:a16="http://schemas.microsoft.com/office/drawing/2014/main" id="{44AE053E-00A7-4613-9D00-4CF5398A4F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2897877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nectivity">
            <a:extLst>
              <a:ext uri="{FF2B5EF4-FFF2-40B4-BE49-F238E27FC236}">
                <a16:creationId xmlns:a16="http://schemas.microsoft.com/office/drawing/2014/main" id="{1DB027E5-59BD-44DD-992C-B20181D6E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311" y="137923"/>
            <a:ext cx="6049107" cy="65214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CE70F5-92AE-4618-96AD-B28A4DC55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2871983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4" descr="Image result for japanese beetles">
            <a:extLst>
              <a:ext uri="{FF2B5EF4-FFF2-40B4-BE49-F238E27FC236}">
                <a16:creationId xmlns:a16="http://schemas.microsoft.com/office/drawing/2014/main" id="{515AC21A-91E4-4685-903E-1798F2D53123}"/>
              </a:ext>
            </a:extLst>
          </p:cNvPr>
          <p:cNvPicPr>
            <a:picLocks noGrp="1" noChangeAspect="1" noChangeArrowheads="1"/>
          </p:cNvPicPr>
          <p:nvPr>
            <p:ph idx="1"/>
          </p:nvPr>
        </p:nvPicPr>
        <p:blipFill rotWithShape="1">
          <a:blip r:embed="rId3">
            <a:alphaModFix amt="50000"/>
            <a:extLst>
              <a:ext uri="{28A0092B-C50C-407E-A947-70E740481C1C}">
                <a14:useLocalDpi xmlns:a14="http://schemas.microsoft.com/office/drawing/2010/main" val="0"/>
              </a:ext>
            </a:extLst>
          </a:blip>
          <a:srcRect r="10999"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FF553A9-9AD1-47BB-8AA7-1676E4461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
        <p:nvSpPr>
          <p:cNvPr id="2" name="Title 1">
            <a:extLst>
              <a:ext uri="{FF2B5EF4-FFF2-40B4-BE49-F238E27FC236}">
                <a16:creationId xmlns:a16="http://schemas.microsoft.com/office/drawing/2014/main" id="{30F59A97-9937-4912-8B4E-0A65A03BDD09}"/>
              </a:ext>
            </a:extLst>
          </p:cNvPr>
          <p:cNvSpPr>
            <a:spLocks noGrp="1"/>
          </p:cNvSpPr>
          <p:nvPr>
            <p:ph type="title"/>
          </p:nvPr>
        </p:nvSpPr>
        <p:spPr>
          <a:xfrm>
            <a:off x="2224208" y="1200152"/>
            <a:ext cx="5172879" cy="4457696"/>
          </a:xfrm>
        </p:spPr>
        <p:txBody>
          <a:bodyPr vert="horz" lIns="91440" tIns="45720" rIns="91440" bIns="45720" rtlCol="0" anchor="ctr">
            <a:normAutofit fontScale="90000"/>
          </a:bodyPr>
          <a:lstStyle/>
          <a:p>
            <a:r>
              <a:rPr lang="en-US" sz="7000" dirty="0">
                <a:solidFill>
                  <a:srgbClr val="FFFFFF"/>
                </a:solidFill>
              </a:rPr>
              <a:t>Integrated Pest Management: </a:t>
            </a:r>
            <a:r>
              <a:rPr lang="en-US" sz="6000" dirty="0">
                <a:solidFill>
                  <a:srgbClr val="FFFFFF"/>
                </a:solidFill>
              </a:rPr>
              <a:t>Japanese Beetles</a:t>
            </a:r>
          </a:p>
        </p:txBody>
      </p:sp>
    </p:spTree>
    <p:extLst>
      <p:ext uri="{BB962C8B-B14F-4D97-AF65-F5344CB8AC3E}">
        <p14:creationId xmlns:p14="http://schemas.microsoft.com/office/powerpoint/2010/main" val="1525629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Image result for perfect lawn">
            <a:extLst>
              <a:ext uri="{FF2B5EF4-FFF2-40B4-BE49-F238E27FC236}">
                <a16:creationId xmlns:a16="http://schemas.microsoft.com/office/drawing/2014/main" id="{27F05298-C135-4EBA-BACC-9A3A7A331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A4F9736-41A1-4CE7-AA0C-53281D542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1265325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2" descr="Image result for hand picking japanese beetles">
            <a:extLst>
              <a:ext uri="{FF2B5EF4-FFF2-40B4-BE49-F238E27FC236}">
                <a16:creationId xmlns:a16="http://schemas.microsoft.com/office/drawing/2014/main" id="{5D2F6EDF-E447-4883-96CF-CD85270BE2A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127" r="720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AF6922-69A2-4F56-8D71-7791B2701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1253547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84AC-1756-4ADD-9294-B13CF1385D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412113-EF6A-49C4-892D-3FC1D321EF43}"/>
              </a:ext>
            </a:extLst>
          </p:cNvPr>
          <p:cNvSpPr>
            <a:spLocks noGrp="1"/>
          </p:cNvSpPr>
          <p:nvPr>
            <p:ph idx="1"/>
          </p:nvPr>
        </p:nvSpPr>
        <p:spPr/>
        <p:txBody>
          <a:bodyPr/>
          <a:lstStyle/>
          <a:p>
            <a:endParaRPr lang="en-US"/>
          </a:p>
        </p:txBody>
      </p:sp>
      <p:pic>
        <p:nvPicPr>
          <p:cNvPr id="22530" name="Picture 2" descr="Image result for netting for grapes, japanese beetles">
            <a:extLst>
              <a:ext uri="{FF2B5EF4-FFF2-40B4-BE49-F238E27FC236}">
                <a16:creationId xmlns:a16="http://schemas.microsoft.com/office/drawing/2014/main" id="{EEBC5C5F-4147-4B82-A212-6C03CB306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550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5D5E-ACC4-43FC-B01B-6E11D18F8CCB}"/>
              </a:ext>
            </a:extLst>
          </p:cNvPr>
          <p:cNvSpPr>
            <a:spLocks noGrp="1"/>
          </p:cNvSpPr>
          <p:nvPr>
            <p:ph type="title"/>
          </p:nvPr>
        </p:nvSpPr>
        <p:spPr/>
        <p:txBody>
          <a:bodyPr/>
          <a:lstStyle/>
          <a:p>
            <a:r>
              <a:rPr lang="en-US" dirty="0"/>
              <a:t>Ecological/Subjective Relationship Responses</a:t>
            </a:r>
          </a:p>
        </p:txBody>
      </p:sp>
      <p:sp>
        <p:nvSpPr>
          <p:cNvPr id="3" name="Content Placeholder 2">
            <a:extLst>
              <a:ext uri="{FF2B5EF4-FFF2-40B4-BE49-F238E27FC236}">
                <a16:creationId xmlns:a16="http://schemas.microsoft.com/office/drawing/2014/main" id="{7C0BAEAC-9C9A-4382-B9CF-80B37ECC1823}"/>
              </a:ext>
            </a:extLst>
          </p:cNvPr>
          <p:cNvSpPr>
            <a:spLocks noGrp="1"/>
          </p:cNvSpPr>
          <p:nvPr>
            <p:ph idx="1"/>
          </p:nvPr>
        </p:nvSpPr>
        <p:spPr/>
        <p:txBody>
          <a:bodyPr>
            <a:normAutofit fontScale="92500" lnSpcReduction="10000"/>
          </a:bodyPr>
          <a:lstStyle/>
          <a:p>
            <a:r>
              <a:rPr lang="en-US" dirty="0"/>
              <a:t>Respond to unknowns as an opportunity for additional complexity, diversity, and mystery. </a:t>
            </a:r>
          </a:p>
          <a:p>
            <a:r>
              <a:rPr lang="en-US" dirty="0"/>
              <a:t>Focus on building system resilience to extremes (e.g. draughts, floods, climate change).</a:t>
            </a:r>
          </a:p>
          <a:p>
            <a:r>
              <a:rPr lang="en-US" dirty="0"/>
              <a:t>Trust leaves the gardener satisfied.</a:t>
            </a:r>
          </a:p>
          <a:p>
            <a:r>
              <a:rPr lang="en-US" dirty="0"/>
              <a:t>“There is an imbalance/symptom in the ecosystem and my role is to assist restoration.”</a:t>
            </a:r>
          </a:p>
          <a:p>
            <a:r>
              <a:rPr lang="en-US" dirty="0"/>
              <a:t>Egalitarian: “This garden is for me, my friends, and non-human friends.”</a:t>
            </a:r>
          </a:p>
          <a:p>
            <a:r>
              <a:rPr lang="en-US" dirty="0"/>
              <a:t>There are no “issues” – only misunderstandings that require patience, humility, and trust.</a:t>
            </a:r>
          </a:p>
          <a:p>
            <a:endParaRPr lang="en-US" dirty="0"/>
          </a:p>
        </p:txBody>
      </p:sp>
    </p:spTree>
    <p:extLst>
      <p:ext uri="{BB962C8B-B14F-4D97-AF65-F5344CB8AC3E}">
        <p14:creationId xmlns:p14="http://schemas.microsoft.com/office/powerpoint/2010/main" val="1507967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DEDEB-6F11-4A27-B245-25163646A0C7}"/>
              </a:ext>
            </a:extLst>
          </p:cNvPr>
          <p:cNvSpPr>
            <a:spLocks noGrp="1"/>
          </p:cNvSpPr>
          <p:nvPr>
            <p:ph type="title"/>
          </p:nvPr>
        </p:nvSpPr>
        <p:spPr>
          <a:xfrm>
            <a:off x="588471" y="1415692"/>
            <a:ext cx="4284618" cy="994172"/>
          </a:xfrm>
        </p:spPr>
        <p:txBody>
          <a:bodyPr>
            <a:normAutofit/>
          </a:bodyPr>
          <a:lstStyle/>
          <a:p>
            <a:r>
              <a:rPr lang="en-US" sz="3400"/>
              <a:t>Attract Predatory Birds</a:t>
            </a:r>
          </a:p>
        </p:txBody>
      </p:sp>
      <p:sp>
        <p:nvSpPr>
          <p:cNvPr id="3" name="Content Placeholder 2">
            <a:extLst>
              <a:ext uri="{FF2B5EF4-FFF2-40B4-BE49-F238E27FC236}">
                <a16:creationId xmlns:a16="http://schemas.microsoft.com/office/drawing/2014/main" id="{23F3B709-AC22-4CAB-BEBC-33FB8E2F6C1D}"/>
              </a:ext>
            </a:extLst>
          </p:cNvPr>
          <p:cNvSpPr>
            <a:spLocks noGrp="1"/>
          </p:cNvSpPr>
          <p:nvPr>
            <p:ph idx="1"/>
          </p:nvPr>
        </p:nvSpPr>
        <p:spPr>
          <a:xfrm>
            <a:off x="588471" y="2717074"/>
            <a:ext cx="3434419" cy="2978331"/>
          </a:xfrm>
        </p:spPr>
        <p:txBody>
          <a:bodyPr anchor="t">
            <a:normAutofit/>
          </a:bodyPr>
          <a:lstStyle/>
          <a:p>
            <a:endParaRPr lang="en-US" sz="1350"/>
          </a:p>
        </p:txBody>
      </p:sp>
      <p:sp>
        <p:nvSpPr>
          <p:cNvPr id="75" name="Oval 74">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71" y="2845228"/>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5679" y="-2"/>
            <a:ext cx="3558322" cy="309395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8436" name="Picture 4" descr="Image result for cardinals bird">
            <a:extLst>
              <a:ext uri="{FF2B5EF4-FFF2-40B4-BE49-F238E27FC236}">
                <a16:creationId xmlns:a16="http://schemas.microsoft.com/office/drawing/2014/main" id="{062EAD4B-510D-4D17-9611-E110F424B3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15" r="-5" b="-5"/>
          <a:stretch/>
        </p:blipFill>
        <p:spPr bwMode="auto">
          <a:xfrm>
            <a:off x="5724469" y="10"/>
            <a:ext cx="3419531" cy="2955148"/>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pic>
        <p:nvPicPr>
          <p:cNvPr id="18438" name="Picture 6" descr="Image result for robin bird">
            <a:extLst>
              <a:ext uri="{FF2B5EF4-FFF2-40B4-BE49-F238E27FC236}">
                <a16:creationId xmlns:a16="http://schemas.microsoft.com/office/drawing/2014/main" id="{832CE10E-BA3F-425B-9C50-B848567CFC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94" r="25803" b="-5"/>
          <a:stretch/>
        </p:blipFill>
        <p:spPr bwMode="auto">
          <a:xfrm>
            <a:off x="4477015" y="2968671"/>
            <a:ext cx="2091690" cy="209169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3502" y="4570624"/>
            <a:ext cx="2680498" cy="2292592"/>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8434" name="Picture 2" descr="Image result for gray catbirds">
            <a:extLst>
              <a:ext uri="{FF2B5EF4-FFF2-40B4-BE49-F238E27FC236}">
                <a16:creationId xmlns:a16="http://schemas.microsoft.com/office/drawing/2014/main" id="{B0BF7123-6797-4F39-89D0-CA86826096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40" r="1385" b="2"/>
          <a:stretch/>
        </p:blipFill>
        <p:spPr bwMode="auto">
          <a:xfrm>
            <a:off x="6597334" y="4704465"/>
            <a:ext cx="2546666" cy="2158760"/>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430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3B1C7-6BF3-4827-8EED-D3601F984D89}"/>
              </a:ext>
            </a:extLst>
          </p:cNvPr>
          <p:cNvSpPr>
            <a:spLocks noGrp="1"/>
          </p:cNvSpPr>
          <p:nvPr>
            <p:ph type="title"/>
          </p:nvPr>
        </p:nvSpPr>
        <p:spPr>
          <a:xfrm>
            <a:off x="694311" y="4831765"/>
            <a:ext cx="2400300" cy="1071062"/>
          </a:xfr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gn="ctr"/>
            <a:r>
              <a:rPr lang="en-US" sz="2100" dirty="0">
                <a:solidFill>
                  <a:schemeClr val="lt1"/>
                </a:solidFill>
              </a:rPr>
              <a:t>Develop Habitat for Predatory Insects</a:t>
            </a:r>
          </a:p>
        </p:txBody>
      </p:sp>
      <p:pic>
        <p:nvPicPr>
          <p:cNvPr id="19461" name="Picture 2" descr="Image result for wheel bugs japanese beetle">
            <a:extLst>
              <a:ext uri="{FF2B5EF4-FFF2-40B4-BE49-F238E27FC236}">
                <a16:creationId xmlns:a16="http://schemas.microsoft.com/office/drawing/2014/main" id="{12007D15-5625-435D-B5CC-521492D04BE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8123" r="1" b="1775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F59F10-B69E-4F4A-AF33-435F52D45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3227680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49F0-2FEE-4EAD-86D0-6480B0BE809C}"/>
              </a:ext>
            </a:extLst>
          </p:cNvPr>
          <p:cNvSpPr>
            <a:spLocks noGrp="1"/>
          </p:cNvSpPr>
          <p:nvPr>
            <p:ph type="title"/>
          </p:nvPr>
        </p:nvSpPr>
        <p:spPr>
          <a:xfrm>
            <a:off x="457200" y="4385066"/>
            <a:ext cx="8192729" cy="1317643"/>
          </a:xfrm>
        </p:spPr>
        <p:txBody>
          <a:bodyPr vert="horz" lIns="91440" tIns="45720" rIns="91440" bIns="45720" rtlCol="0" anchor="b">
            <a:normAutofit/>
          </a:bodyPr>
          <a:lstStyle/>
          <a:p>
            <a:r>
              <a:rPr lang="en-US" sz="4700" kern="1200">
                <a:solidFill>
                  <a:schemeClr val="tx1"/>
                </a:solidFill>
                <a:latin typeface="+mj-lt"/>
                <a:ea typeface="+mj-ea"/>
                <a:cs typeface="+mj-cs"/>
              </a:rPr>
              <a:t>Providing Habitat for Wheelbugs</a:t>
            </a:r>
          </a:p>
        </p:txBody>
      </p:sp>
      <p:pic>
        <p:nvPicPr>
          <p:cNvPr id="4" name="Picture 2" descr="Image result for rattlesnake master">
            <a:extLst>
              <a:ext uri="{FF2B5EF4-FFF2-40B4-BE49-F238E27FC236}">
                <a16:creationId xmlns:a16="http://schemas.microsoft.com/office/drawing/2014/main" id="{5A0B41BB-C9F2-42F6-A3ED-5FFDC24525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87" r="3278" b="-1"/>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Image result for wheel bugs japanese beetle">
            <a:extLst>
              <a:ext uri="{FF2B5EF4-FFF2-40B4-BE49-F238E27FC236}">
                <a16:creationId xmlns:a16="http://schemas.microsoft.com/office/drawing/2014/main" id="{A8F4F145-42ED-4C52-BEA1-DE2186B733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17" r="-3" b="10043"/>
          <a:stretch/>
        </p:blipFill>
        <p:spPr bwMode="auto">
          <a:xfrm>
            <a:off x="4571999" y="-681"/>
            <a:ext cx="4572001" cy="4253215"/>
          </a:xfrm>
          <a:prstGeom prst="rect">
            <a:avLst/>
          </a:prstGeom>
          <a:noFill/>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DF59F10-B69E-4F4A-AF33-435F52D45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2781746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Image result for purplestem angelica">
            <a:extLst>
              <a:ext uri="{FF2B5EF4-FFF2-40B4-BE49-F238E27FC236}">
                <a16:creationId xmlns:a16="http://schemas.microsoft.com/office/drawing/2014/main" id="{90EA18BD-761D-40D0-80C4-E6C7C3076C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46" r="2" b="1022"/>
          <a:stretch/>
        </p:blipFill>
        <p:spPr bwMode="auto">
          <a:xfrm>
            <a:off x="4940497" y="1690689"/>
            <a:ext cx="4203503"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21506" name="Picture 2" descr="Image result for Tiphia vernalis">
            <a:extLst>
              <a:ext uri="{FF2B5EF4-FFF2-40B4-BE49-F238E27FC236}">
                <a16:creationId xmlns:a16="http://schemas.microsoft.com/office/drawing/2014/main" id="{484C5080-66AD-46F4-AC5D-B38F846AF4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90" r="2" b="15892"/>
          <a:stretch/>
        </p:blipFill>
        <p:spPr bwMode="auto">
          <a:xfrm>
            <a:off x="3593306" y="4357117"/>
            <a:ext cx="5550694"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74"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5678446"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2449F0-2FEE-4EAD-86D0-6480B0BE809C}"/>
              </a:ext>
            </a:extLst>
          </p:cNvPr>
          <p:cNvSpPr>
            <a:spLocks noGrp="1"/>
          </p:cNvSpPr>
          <p:nvPr>
            <p:ph type="title"/>
          </p:nvPr>
        </p:nvSpPr>
        <p:spPr>
          <a:xfrm>
            <a:off x="628650" y="365125"/>
            <a:ext cx="7886700" cy="1325563"/>
          </a:xfrm>
        </p:spPr>
        <p:txBody>
          <a:bodyPr>
            <a:normAutofit/>
          </a:bodyPr>
          <a:lstStyle/>
          <a:p>
            <a:r>
              <a:rPr lang="en-US">
                <a:solidFill>
                  <a:schemeClr val="bg1"/>
                </a:solidFill>
              </a:rPr>
              <a:t>Providing Habitat for Spring Tiphia</a:t>
            </a:r>
          </a:p>
        </p:txBody>
      </p:sp>
      <p:sp>
        <p:nvSpPr>
          <p:cNvPr id="3" name="Content Placeholder 2">
            <a:extLst>
              <a:ext uri="{FF2B5EF4-FFF2-40B4-BE49-F238E27FC236}">
                <a16:creationId xmlns:a16="http://schemas.microsoft.com/office/drawing/2014/main" id="{325FCCA1-68EA-494F-93C1-816867912FEE}"/>
              </a:ext>
            </a:extLst>
          </p:cNvPr>
          <p:cNvSpPr>
            <a:spLocks noGrp="1"/>
          </p:cNvSpPr>
          <p:nvPr>
            <p:ph idx="1"/>
          </p:nvPr>
        </p:nvSpPr>
        <p:spPr>
          <a:xfrm>
            <a:off x="628650" y="2015406"/>
            <a:ext cx="3823334" cy="4065986"/>
          </a:xfrm>
        </p:spPr>
        <p:txBody>
          <a:bodyPr anchor="t">
            <a:normAutofit/>
          </a:bodyPr>
          <a:lstStyle/>
          <a:p>
            <a:r>
              <a:rPr lang="en-US" sz="1400"/>
              <a:t>Released in Indiana in early 1990’s</a:t>
            </a:r>
          </a:p>
          <a:p>
            <a:r>
              <a:rPr lang="en-US" sz="1400"/>
              <a:t>Only attack Japanese Beetles and beetle grubs</a:t>
            </a:r>
          </a:p>
          <a:p>
            <a:r>
              <a:rPr lang="en-US" sz="1400"/>
              <a:t>Likely populations in Hamilton County</a:t>
            </a:r>
          </a:p>
          <a:p>
            <a:r>
              <a:rPr lang="en-US" sz="1400"/>
              <a:t>Encourage habitation by planting umbelliferous flowers:</a:t>
            </a:r>
          </a:p>
          <a:p>
            <a:pPr lvl="1"/>
            <a:r>
              <a:rPr lang="en-US" sz="1400"/>
              <a:t>Dill</a:t>
            </a:r>
          </a:p>
          <a:p>
            <a:pPr lvl="1"/>
            <a:r>
              <a:rPr lang="en-US" sz="1400"/>
              <a:t>Purplestem Angelica</a:t>
            </a:r>
          </a:p>
          <a:p>
            <a:pPr lvl="1"/>
            <a:r>
              <a:rPr lang="en-US" sz="1400"/>
              <a:t>Hairy Angelica</a:t>
            </a:r>
          </a:p>
          <a:p>
            <a:pPr lvl="1"/>
            <a:r>
              <a:rPr lang="en-US" sz="1400"/>
              <a:t>Meadow Zizia</a:t>
            </a:r>
          </a:p>
          <a:p>
            <a:pPr lvl="1"/>
            <a:r>
              <a:rPr lang="en-US" sz="1400"/>
              <a:t>Golden Alexander</a:t>
            </a:r>
          </a:p>
          <a:p>
            <a:pPr lvl="1"/>
            <a:r>
              <a:rPr lang="en-US" sz="1400"/>
              <a:t>Purple Meadow Parsnip</a:t>
            </a:r>
          </a:p>
          <a:p>
            <a:pPr lvl="1"/>
            <a:r>
              <a:rPr lang="en-US" sz="1400"/>
              <a:t>Yellow Pimpernel</a:t>
            </a:r>
          </a:p>
          <a:p>
            <a:pPr lvl="1"/>
            <a:r>
              <a:rPr lang="en-US" sz="1400"/>
              <a:t>Snakeroot</a:t>
            </a:r>
          </a:p>
          <a:p>
            <a:pPr lvl="1"/>
            <a:r>
              <a:rPr lang="en-US" sz="1400"/>
              <a:t>Etc.</a:t>
            </a:r>
          </a:p>
          <a:p>
            <a:pPr lvl="1"/>
            <a:endParaRPr lang="en-US" sz="1400"/>
          </a:p>
        </p:txBody>
      </p:sp>
      <p:pic>
        <p:nvPicPr>
          <p:cNvPr id="6" name="Picture 5">
            <a:extLst>
              <a:ext uri="{FF2B5EF4-FFF2-40B4-BE49-F238E27FC236}">
                <a16:creationId xmlns:a16="http://schemas.microsoft.com/office/drawing/2014/main" id="{EDF59F10-B69E-4F4A-AF33-435F52D45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2324750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2" descr="Image result for moles">
            <a:extLst>
              <a:ext uri="{FF2B5EF4-FFF2-40B4-BE49-F238E27FC236}">
                <a16:creationId xmlns:a16="http://schemas.microsoft.com/office/drawing/2014/main" id="{63F8F59C-4733-491D-8FD0-B796E59F26F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280" r="1405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59F10-B69E-4F4A-AF33-435F52D45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3190185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F18A-B410-4F05-85A7-F302057A7F4E}"/>
              </a:ext>
            </a:extLst>
          </p:cNvPr>
          <p:cNvSpPr>
            <a:spLocks noGrp="1"/>
          </p:cNvSpPr>
          <p:nvPr>
            <p:ph type="title"/>
          </p:nvPr>
        </p:nvSpPr>
        <p:spPr>
          <a:xfrm>
            <a:off x="600824" y="1396289"/>
            <a:ext cx="3754752" cy="1325563"/>
          </a:xfrm>
        </p:spPr>
        <p:txBody>
          <a:bodyPr>
            <a:normAutofit/>
          </a:bodyPr>
          <a:lstStyle/>
          <a:p>
            <a:r>
              <a:rPr lang="en-US" sz="3700" dirty="0"/>
              <a:t>Organic Pesticide: Spinosad</a:t>
            </a:r>
          </a:p>
        </p:txBody>
      </p:sp>
      <p:sp>
        <p:nvSpPr>
          <p:cNvPr id="3" name="Content Placeholder 2">
            <a:extLst>
              <a:ext uri="{FF2B5EF4-FFF2-40B4-BE49-F238E27FC236}">
                <a16:creationId xmlns:a16="http://schemas.microsoft.com/office/drawing/2014/main" id="{D961AD8E-49E7-4150-AA67-5990CC2E1E7F}"/>
              </a:ext>
            </a:extLst>
          </p:cNvPr>
          <p:cNvSpPr>
            <a:spLocks noGrp="1"/>
          </p:cNvSpPr>
          <p:nvPr>
            <p:ph idx="1"/>
          </p:nvPr>
        </p:nvSpPr>
        <p:spPr>
          <a:xfrm>
            <a:off x="604157" y="2871982"/>
            <a:ext cx="3754752" cy="3181684"/>
          </a:xfrm>
        </p:spPr>
        <p:txBody>
          <a:bodyPr anchor="t">
            <a:normAutofit fontScale="85000" lnSpcReduction="20000"/>
          </a:bodyPr>
          <a:lstStyle/>
          <a:p>
            <a:r>
              <a:rPr lang="en-US" dirty="0"/>
              <a:t>Spinosad is a natural substance made by a soil bacterium that can be toxic to insects.</a:t>
            </a:r>
            <a:endParaRPr lang="en-US" sz="2400" dirty="0"/>
          </a:p>
          <a:p>
            <a:r>
              <a:rPr lang="en-US" sz="2400" dirty="0"/>
              <a:t>It does not appear to be toxic to honey bee’s and other beneficial insects once dry. </a:t>
            </a:r>
          </a:p>
          <a:p>
            <a:r>
              <a:rPr lang="en-US" sz="2400" dirty="0"/>
              <a:t>There may be a time of day when applying this to your plants is more beneficial to avoid most insects all together. </a:t>
            </a:r>
          </a:p>
        </p:txBody>
      </p:sp>
      <p:pic>
        <p:nvPicPr>
          <p:cNvPr id="23554" name="Picture 2" descr="Bonide Captain Jack's Dead Bug Brew Concentrate">
            <a:extLst>
              <a:ext uri="{FF2B5EF4-FFF2-40B4-BE49-F238E27FC236}">
                <a16:creationId xmlns:a16="http://schemas.microsoft.com/office/drawing/2014/main" id="{B11AE6C6-B5E9-4499-9119-B78E7D5597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15" r="22304"/>
          <a:stretch/>
        </p:blipFill>
        <p:spPr bwMode="auto">
          <a:xfrm>
            <a:off x="4625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DF59F10-B69E-4F4A-AF33-435F52D45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3500371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3275-A2B0-4F41-8E07-EF5191DAC8E4}"/>
              </a:ext>
            </a:extLst>
          </p:cNvPr>
          <p:cNvSpPr>
            <a:spLocks noGrp="1"/>
          </p:cNvSpPr>
          <p:nvPr>
            <p:ph type="title"/>
          </p:nvPr>
        </p:nvSpPr>
        <p:spPr>
          <a:xfrm>
            <a:off x="628650" y="963877"/>
            <a:ext cx="2620771" cy="4930246"/>
          </a:xfrm>
        </p:spPr>
        <p:txBody>
          <a:bodyPr>
            <a:normAutofit/>
          </a:bodyPr>
          <a:lstStyle/>
          <a:p>
            <a:pPr algn="r"/>
            <a:r>
              <a:rPr lang="en-US" sz="3700" i="1" dirty="0">
                <a:solidFill>
                  <a:schemeClr val="accent1"/>
                </a:solidFill>
              </a:rPr>
              <a:t>Organic Pesticide:  Bacillus thuringiensis </a:t>
            </a:r>
            <a:r>
              <a:rPr lang="en-US" sz="3700" i="1" dirty="0" err="1">
                <a:solidFill>
                  <a:schemeClr val="accent1"/>
                </a:solidFill>
              </a:rPr>
              <a:t>galleriae</a:t>
            </a:r>
            <a:r>
              <a:rPr lang="en-US" sz="3700" i="1" dirty="0">
                <a:solidFill>
                  <a:schemeClr val="accent1"/>
                </a:solidFill>
              </a:rPr>
              <a:t> </a:t>
            </a:r>
            <a:r>
              <a:rPr lang="en-US" sz="3700" dirty="0">
                <a:solidFill>
                  <a:schemeClr val="accent1"/>
                </a:solidFill>
              </a:rPr>
              <a:t>(BTG)</a:t>
            </a:r>
          </a:p>
        </p:txBody>
      </p:sp>
      <p:sp>
        <p:nvSpPr>
          <p:cNvPr id="3" name="Content Placeholder 2">
            <a:extLst>
              <a:ext uri="{FF2B5EF4-FFF2-40B4-BE49-F238E27FC236}">
                <a16:creationId xmlns:a16="http://schemas.microsoft.com/office/drawing/2014/main" id="{519E9256-59EF-4EA3-A064-9779CABCE83B}"/>
              </a:ext>
            </a:extLst>
          </p:cNvPr>
          <p:cNvSpPr>
            <a:spLocks noGrp="1"/>
          </p:cNvSpPr>
          <p:nvPr>
            <p:ph idx="1"/>
          </p:nvPr>
        </p:nvSpPr>
        <p:spPr>
          <a:xfrm>
            <a:off x="3732023" y="963877"/>
            <a:ext cx="4783327" cy="4930246"/>
          </a:xfrm>
        </p:spPr>
        <p:txBody>
          <a:bodyPr anchor="ctr">
            <a:normAutofit/>
          </a:bodyPr>
          <a:lstStyle/>
          <a:p>
            <a:r>
              <a:rPr lang="en-US" sz="2100" dirty="0"/>
              <a:t>Attacks the grubs only</a:t>
            </a:r>
          </a:p>
          <a:p>
            <a:r>
              <a:rPr lang="en-US" sz="2100" dirty="0"/>
              <a:t>Should be used on lawn and garden </a:t>
            </a:r>
          </a:p>
          <a:p>
            <a:r>
              <a:rPr lang="en-US" sz="2100" dirty="0"/>
              <a:t>A naturally occurring soil bacterium</a:t>
            </a:r>
          </a:p>
          <a:p>
            <a:r>
              <a:rPr lang="en-US" sz="2100" dirty="0"/>
              <a:t>It’s a stomach poison and must be ingested to be effective</a:t>
            </a:r>
          </a:p>
          <a:p>
            <a:r>
              <a:rPr lang="en-US" sz="2100" dirty="0"/>
              <a:t>Apply to the soil as you would insecticides</a:t>
            </a:r>
          </a:p>
        </p:txBody>
      </p:sp>
      <p:pic>
        <p:nvPicPr>
          <p:cNvPr id="6" name="Picture 5">
            <a:extLst>
              <a:ext uri="{FF2B5EF4-FFF2-40B4-BE49-F238E27FC236}">
                <a16:creationId xmlns:a16="http://schemas.microsoft.com/office/drawing/2014/main" id="{EDF59F10-B69E-4F4A-AF33-435F52D45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3283888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3275-A2B0-4F41-8E07-EF5191DAC8E4}"/>
              </a:ext>
            </a:extLst>
          </p:cNvPr>
          <p:cNvSpPr>
            <a:spLocks noGrp="1"/>
          </p:cNvSpPr>
          <p:nvPr>
            <p:ph type="title"/>
          </p:nvPr>
        </p:nvSpPr>
        <p:spPr>
          <a:xfrm>
            <a:off x="486696" y="629266"/>
            <a:ext cx="2738601" cy="1676603"/>
          </a:xfrm>
        </p:spPr>
        <p:txBody>
          <a:bodyPr>
            <a:normAutofit/>
          </a:bodyPr>
          <a:lstStyle/>
          <a:p>
            <a:r>
              <a:rPr lang="en-US" sz="3700" i="1"/>
              <a:t>Organic Pesticide:</a:t>
            </a:r>
            <a:br>
              <a:rPr lang="en-US" sz="3700" i="1"/>
            </a:br>
            <a:r>
              <a:rPr lang="en-US" sz="3700" i="1"/>
              <a:t>Milky Spore</a:t>
            </a:r>
            <a:endParaRPr lang="en-US" sz="3700"/>
          </a:p>
        </p:txBody>
      </p:sp>
      <p:sp>
        <p:nvSpPr>
          <p:cNvPr id="3" name="Content Placeholder 2">
            <a:extLst>
              <a:ext uri="{FF2B5EF4-FFF2-40B4-BE49-F238E27FC236}">
                <a16:creationId xmlns:a16="http://schemas.microsoft.com/office/drawing/2014/main" id="{519E9256-59EF-4EA3-A064-9779CABCE83B}"/>
              </a:ext>
            </a:extLst>
          </p:cNvPr>
          <p:cNvSpPr>
            <a:spLocks noGrp="1"/>
          </p:cNvSpPr>
          <p:nvPr>
            <p:ph idx="1"/>
          </p:nvPr>
        </p:nvSpPr>
        <p:spPr>
          <a:xfrm>
            <a:off x="486698" y="2438400"/>
            <a:ext cx="2738599" cy="3785419"/>
          </a:xfrm>
        </p:spPr>
        <p:txBody>
          <a:bodyPr>
            <a:normAutofit/>
          </a:bodyPr>
          <a:lstStyle/>
          <a:p>
            <a:r>
              <a:rPr lang="en-US" sz="1600" dirty="0"/>
              <a:t>Bacillus papillae.</a:t>
            </a:r>
          </a:p>
          <a:p>
            <a:r>
              <a:rPr lang="en-US" sz="1600" dirty="0"/>
              <a:t>Apply to turf and lawn</a:t>
            </a:r>
          </a:p>
          <a:p>
            <a:r>
              <a:rPr lang="en-US" sz="1600" dirty="0"/>
              <a:t>Grubs ingest it, die, and release more spores. </a:t>
            </a:r>
          </a:p>
          <a:p>
            <a:r>
              <a:rPr lang="en-US" sz="1600" dirty="0"/>
              <a:t>Takes 2 to 4 years to build up in soil.</a:t>
            </a:r>
          </a:p>
          <a:p>
            <a:r>
              <a:rPr lang="en-US" sz="1600" dirty="0"/>
              <a:t>Most effective when treated community-wide.</a:t>
            </a:r>
          </a:p>
        </p:txBody>
      </p:sp>
      <p:pic>
        <p:nvPicPr>
          <p:cNvPr id="25602" name="Picture 2" descr="Image result for milky spore">
            <a:extLst>
              <a:ext uri="{FF2B5EF4-FFF2-40B4-BE49-F238E27FC236}">
                <a16:creationId xmlns:a16="http://schemas.microsoft.com/office/drawing/2014/main" id="{67114B5C-11F0-4BEC-ABE3-79B9630E60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82" r="10618"/>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F59F10-B69E-4F4A-AF33-435F52D45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87" y="5809796"/>
            <a:ext cx="1563934" cy="850179"/>
          </a:xfrm>
          <a:prstGeom prst="rect">
            <a:avLst/>
          </a:prstGeom>
        </p:spPr>
      </p:pic>
    </p:spTree>
    <p:extLst>
      <p:ext uri="{BB962C8B-B14F-4D97-AF65-F5344CB8AC3E}">
        <p14:creationId xmlns:p14="http://schemas.microsoft.com/office/powerpoint/2010/main" val="848061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C0B3-0372-49A8-8D44-46CB5DDEAB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23C366-A85A-4437-93B2-107F8D836BE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17071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41EA-ACB4-4628-88B5-D7B32A1FE74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7D4EE7F-55DB-46D3-8F10-A876BF9DA358}"/>
              </a:ext>
            </a:extLst>
          </p:cNvPr>
          <p:cNvSpPr>
            <a:spLocks noGrp="1"/>
          </p:cNvSpPr>
          <p:nvPr>
            <p:ph idx="1"/>
          </p:nvPr>
        </p:nvSpPr>
        <p:spPr/>
        <p:txBody>
          <a:bodyPr/>
          <a:lstStyle/>
          <a:p>
            <a:pPr marL="0" indent="0">
              <a:buNone/>
            </a:pPr>
            <a:r>
              <a:rPr lang="en-US" dirty="0"/>
              <a:t>Andrew Fritz</a:t>
            </a:r>
          </a:p>
          <a:p>
            <a:pPr marL="0" indent="0">
              <a:buNone/>
            </a:pPr>
            <a:r>
              <a:rPr lang="en-US" dirty="0"/>
              <a:t>Andrew.fritz@hamiltoncounty.in.gov</a:t>
            </a:r>
          </a:p>
          <a:p>
            <a:pPr marL="0" indent="0">
              <a:buNone/>
            </a:pPr>
            <a:r>
              <a:rPr lang="en-US" dirty="0"/>
              <a:t>(317) 773-2181</a:t>
            </a:r>
          </a:p>
          <a:p>
            <a:pPr marL="0" indent="0">
              <a:buNone/>
            </a:pPr>
            <a:r>
              <a:rPr lang="en-US" dirty="0"/>
              <a:t>www.hamiltonswcd.org</a:t>
            </a:r>
          </a:p>
        </p:txBody>
      </p:sp>
      <p:pic>
        <p:nvPicPr>
          <p:cNvPr id="4" name="Picture 3">
            <a:extLst>
              <a:ext uri="{FF2B5EF4-FFF2-40B4-BE49-F238E27FC236}">
                <a16:creationId xmlns:a16="http://schemas.microsoft.com/office/drawing/2014/main" id="{A43A5861-94FE-485F-8150-E122B8AD3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314" y="5610687"/>
            <a:ext cx="2020135" cy="1096900"/>
          </a:xfrm>
          <a:prstGeom prst="rect">
            <a:avLst/>
          </a:prstGeom>
        </p:spPr>
      </p:pic>
    </p:spTree>
    <p:extLst>
      <p:ext uri="{BB962C8B-B14F-4D97-AF65-F5344CB8AC3E}">
        <p14:creationId xmlns:p14="http://schemas.microsoft.com/office/powerpoint/2010/main" val="2395005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Image result for tomato hornworm">
            <a:extLst>
              <a:ext uri="{FF2B5EF4-FFF2-40B4-BE49-F238E27FC236}">
                <a16:creationId xmlns:a16="http://schemas.microsoft.com/office/drawing/2014/main" id="{370EA409-3AA7-49D7-ACBA-E89298A3817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081" r="15207" b="2"/>
          <a:stretch/>
        </p:blipFill>
        <p:spPr bwMode="auto">
          <a:xfrm>
            <a:off x="4562839" y="-168318"/>
            <a:ext cx="4695998"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2050" name="Picture 2" descr="Image result for draught">
            <a:extLst>
              <a:ext uri="{FF2B5EF4-FFF2-40B4-BE49-F238E27FC236}">
                <a16:creationId xmlns:a16="http://schemas.microsoft.com/office/drawing/2014/main" id="{20A1F666-8386-432E-8749-77F2E2E56E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89" r="7328" b="-2"/>
          <a:stretch/>
        </p:blipFill>
        <p:spPr bwMode="auto">
          <a:xfrm>
            <a:off x="4567428" y="2487168"/>
            <a:ext cx="469773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35" name="Picture 134">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4D9712E-AF25-4122-9BA0-625BBC7F6C80}"/>
              </a:ext>
            </a:extLst>
          </p:cNvPr>
          <p:cNvSpPr>
            <a:spLocks noGrp="1"/>
          </p:cNvSpPr>
          <p:nvPr>
            <p:ph type="title"/>
          </p:nvPr>
        </p:nvSpPr>
        <p:spPr>
          <a:xfrm>
            <a:off x="603748" y="798445"/>
            <a:ext cx="3602727" cy="1891592"/>
          </a:xfrm>
        </p:spPr>
        <p:txBody>
          <a:bodyPr>
            <a:normAutofit/>
          </a:bodyPr>
          <a:lstStyle/>
          <a:p>
            <a:r>
              <a:rPr lang="en-US" sz="3200" dirty="0">
                <a:solidFill>
                  <a:srgbClr val="000000"/>
                </a:solidFill>
              </a:rPr>
              <a:t>Material/Object Response to Common Midseason Garden Issues</a:t>
            </a:r>
            <a:endParaRPr lang="en-US" sz="3200" b="1" dirty="0">
              <a:solidFill>
                <a:srgbClr val="000000"/>
              </a:solidFill>
            </a:endParaRPr>
          </a:p>
        </p:txBody>
      </p:sp>
      <p:sp>
        <p:nvSpPr>
          <p:cNvPr id="3" name="Content Placeholder 2">
            <a:extLst>
              <a:ext uri="{FF2B5EF4-FFF2-40B4-BE49-F238E27FC236}">
                <a16:creationId xmlns:a16="http://schemas.microsoft.com/office/drawing/2014/main" id="{AB49CA6C-2CC1-494F-B19A-A1131A3569BE}"/>
              </a:ext>
            </a:extLst>
          </p:cNvPr>
          <p:cNvSpPr>
            <a:spLocks noGrp="1"/>
          </p:cNvSpPr>
          <p:nvPr>
            <p:ph idx="1"/>
          </p:nvPr>
        </p:nvSpPr>
        <p:spPr>
          <a:xfrm>
            <a:off x="603747" y="2272143"/>
            <a:ext cx="3602728" cy="3788830"/>
          </a:xfrm>
        </p:spPr>
        <p:txBody>
          <a:bodyPr anchor="ctr">
            <a:normAutofit/>
          </a:bodyPr>
          <a:lstStyle/>
          <a:p>
            <a:r>
              <a:rPr lang="en-US" sz="1700" dirty="0">
                <a:solidFill>
                  <a:srgbClr val="000000"/>
                </a:solidFill>
              </a:rPr>
              <a:t>Watering and Dryness (Draught)</a:t>
            </a:r>
          </a:p>
          <a:p>
            <a:r>
              <a:rPr lang="en-US" sz="1700" dirty="0">
                <a:solidFill>
                  <a:srgbClr val="000000"/>
                </a:solidFill>
              </a:rPr>
              <a:t>Disease, Fungus, Mildew</a:t>
            </a:r>
          </a:p>
          <a:p>
            <a:r>
              <a:rPr lang="en-US" sz="1700" dirty="0">
                <a:solidFill>
                  <a:srgbClr val="000000"/>
                </a:solidFill>
              </a:rPr>
              <a:t>Pests (Insects)</a:t>
            </a:r>
          </a:p>
          <a:p>
            <a:r>
              <a:rPr lang="en-US" sz="1700" dirty="0">
                <a:solidFill>
                  <a:srgbClr val="000000"/>
                </a:solidFill>
              </a:rPr>
              <a:t>Weeds</a:t>
            </a:r>
          </a:p>
          <a:p>
            <a:r>
              <a:rPr lang="en-US" sz="1700" dirty="0">
                <a:solidFill>
                  <a:srgbClr val="000000"/>
                </a:solidFill>
              </a:rPr>
              <a:t>Heat</a:t>
            </a:r>
          </a:p>
          <a:p>
            <a:r>
              <a:rPr lang="en-US" sz="1700" dirty="0">
                <a:solidFill>
                  <a:srgbClr val="000000"/>
                </a:solidFill>
              </a:rPr>
              <a:t>Improper or no </a:t>
            </a:r>
            <a:r>
              <a:rPr lang="en-US" sz="1700" dirty="0" err="1">
                <a:solidFill>
                  <a:srgbClr val="000000"/>
                </a:solidFill>
              </a:rPr>
              <a:t>pollinization</a:t>
            </a:r>
            <a:endParaRPr lang="en-US" sz="1700" dirty="0">
              <a:solidFill>
                <a:srgbClr val="000000"/>
              </a:solidFill>
            </a:endParaRPr>
          </a:p>
        </p:txBody>
      </p:sp>
    </p:spTree>
    <p:extLst>
      <p:ext uri="{BB962C8B-B14F-4D97-AF65-F5344CB8AC3E}">
        <p14:creationId xmlns:p14="http://schemas.microsoft.com/office/powerpoint/2010/main" val="2943907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26A9-0454-43C0-9BE0-8E552259E0D8}"/>
              </a:ext>
            </a:extLst>
          </p:cNvPr>
          <p:cNvSpPr>
            <a:spLocks noGrp="1"/>
          </p:cNvSpPr>
          <p:nvPr>
            <p:ph type="title"/>
          </p:nvPr>
        </p:nvSpPr>
        <p:spPr>
          <a:xfrm>
            <a:off x="486696" y="629266"/>
            <a:ext cx="2738601" cy="1676603"/>
          </a:xfrm>
        </p:spPr>
        <p:txBody>
          <a:bodyPr vert="horz" lIns="91440" tIns="45720" rIns="91440" bIns="45720" rtlCol="0">
            <a:normAutofit/>
          </a:bodyPr>
          <a:lstStyle/>
          <a:p>
            <a:r>
              <a:rPr lang="en-US" sz="3700" dirty="0"/>
              <a:t>Dryness and Draught</a:t>
            </a:r>
          </a:p>
        </p:txBody>
      </p:sp>
      <p:sp>
        <p:nvSpPr>
          <p:cNvPr id="3084" name="Content Placeholder 3083">
            <a:extLst>
              <a:ext uri="{FF2B5EF4-FFF2-40B4-BE49-F238E27FC236}">
                <a16:creationId xmlns:a16="http://schemas.microsoft.com/office/drawing/2014/main" id="{9B6EA2DD-B12D-483D-9B8C-728440FAB7AC}"/>
              </a:ext>
            </a:extLst>
          </p:cNvPr>
          <p:cNvSpPr>
            <a:spLocks noGrp="1"/>
          </p:cNvSpPr>
          <p:nvPr>
            <p:ph idx="1"/>
          </p:nvPr>
        </p:nvSpPr>
        <p:spPr>
          <a:xfrm>
            <a:off x="486698" y="2438400"/>
            <a:ext cx="2738599" cy="3785419"/>
          </a:xfrm>
        </p:spPr>
        <p:txBody>
          <a:bodyPr>
            <a:normAutofit/>
          </a:bodyPr>
          <a:lstStyle/>
          <a:p>
            <a:r>
              <a:rPr lang="en-US" sz="1600" dirty="0"/>
              <a:t>Simple soaker hoses will work</a:t>
            </a:r>
          </a:p>
          <a:p>
            <a:r>
              <a:rPr lang="en-US" sz="1600" dirty="0"/>
              <a:t>More efficient than overhead spray</a:t>
            </a:r>
          </a:p>
          <a:p>
            <a:r>
              <a:rPr lang="en-US" sz="1600" dirty="0"/>
              <a:t>Parts are easy to find at hardware and garden stores</a:t>
            </a:r>
          </a:p>
          <a:p>
            <a:r>
              <a:rPr lang="en-US" sz="1600" dirty="0"/>
              <a:t>Use with PVC and an assortment of barbed fittings and connections to hose bib connection (outdoor spicket)</a:t>
            </a:r>
          </a:p>
        </p:txBody>
      </p:sp>
      <p:pic>
        <p:nvPicPr>
          <p:cNvPr id="3082" name="Picture 4" descr="https://i.pinimg.com/originals/d7/56/27/d756274b00af142b7237ef25c518938b.jpg">
            <a:extLst>
              <a:ext uri="{FF2B5EF4-FFF2-40B4-BE49-F238E27FC236}">
                <a16:creationId xmlns:a16="http://schemas.microsoft.com/office/drawing/2014/main" id="{69D49155-CF98-4652-B1EF-DC515EC614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79" r="22785" b="-1"/>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88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4C83-7C7B-4DE8-BE65-58A3B4E379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53AA90-1292-49DA-AB8B-D60748FB0031}"/>
              </a:ext>
            </a:extLst>
          </p:cNvPr>
          <p:cNvSpPr>
            <a:spLocks noGrp="1"/>
          </p:cNvSpPr>
          <p:nvPr>
            <p:ph idx="1"/>
          </p:nvPr>
        </p:nvSpPr>
        <p:spPr/>
        <p:txBody>
          <a:bodyPr/>
          <a:lstStyle/>
          <a:p>
            <a:endParaRPr lang="en-US"/>
          </a:p>
        </p:txBody>
      </p:sp>
      <p:pic>
        <p:nvPicPr>
          <p:cNvPr id="6146" name="Picture 2" descr="https://lh3.googleusercontent.com/a-opJJm6Kn1gt5qiiPPOPHYmaAn3oyWAKvybZEujo1OX1QBc-ylRVaoiIdO7k0k2qP-DkWeaIRazBSVCt4bQlcsBvl4UUwMTJ8lcFRv0HoV_hWr-D8MNdhODfWQYWN-D3WT5T-Ct7Izr7-Qz89ESBZsHqcca8Yc9wmPEGF4hGqH0s5Dbk5iS-rHojDKdo53wP11VG5dRxAgSnNW1QyCH4ZSRQZIiQb0tMkSznxl11OS6NJMDr6GuZE3vJ6VzQYE7bH2_bI5w58GEbuwCcApX6LLCTyrkybjbshFmO1ysceVcEEco1MtzapCuvFwFuWhv4eiEqMG1FKtSTQMezL7F3kZL_2Byvzr1geXSD4wtzxgZQ-Rj8tZJnIu6_Z9t4a2mlXgwFJ3KVg2MQ2tXv2Vu5aufM9KxnMptX6Qtj3lLmIogbRB_yXvbf7X6OfRYvNHvHvFafQwLz6IavJsIDkpvWUirAAuWW9Wb2mWblg1a31fDu1tRTgEeKqJFXqk20ue2iixGwoXALjPRMvVe_jZ-0wasS-cSxxplaPyUuz1MaeKz4C8zsxNvQ_vt1kSxm4a9VprR4SceUAcr_tvYrpMbL8kF1Ds1LtbOcaSQYT2bjd8gs3zGyKM8bZ6X7xRZzP7ImqVHM28Gs560Rxj6xKwOkN4LJJ4CcW1y=w1210-h907-no">
            <a:extLst>
              <a:ext uri="{FF2B5EF4-FFF2-40B4-BE49-F238E27FC236}">
                <a16:creationId xmlns:a16="http://schemas.microsoft.com/office/drawing/2014/main" id="{F35221F2-C687-4247-B3AE-92127F287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926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https://lh3.googleusercontent.com/bIbwh55eYSg1guvUvhK4pkLGMFx7p-k_s8HJ4wOR1U4VjrdCCtkIrcGodkvNzyYBPWJ5Af_9JvgRcGo1jbK5I9zUND6CkSlz8c9sdBQKtogFDXIq29Ba0-Fnq0-mdGozMs6ebYnRqlHe1hBBmy02mHMrdSU_ZVOxE-6KHZ9bOSyKt3ohPHjFMalVvdXwVYslW9Ax4i7Y1KNrJeasNrnpao2hQBDP1Uv8FGbGM39thSwFXamPvyhLOtj2ZL1sWP4DQWs5FIBmwinUUCg2oFr9lDXnJPulbIJXo0X6vEgfxDevMYzgC12GAG_jKrZTL34tpfGAIqtS-2URgSroEAklQsA-V6yWktzfhdDM6Tdx6C2N02Anv0fbmeUiaQ7Zni_7MhmL8DnIH6JXWfnaH53ry4Dk4cqUNb86OQTWNqtGPuZqSUZQwGo5e0U--PSSVlxzPiHShAGHvg03GP5CWnB4twFRM2k_Bxe88-713kmq-oCtqqLdupoX5NeRHakcuOEtgr-sx2Kb2TtgAiLFVIdBmRmik4Hxu6zVElifNFEO4vEiBwf7S8kPVBzsCpGhkGop83G360lVJ-nOu9djHkNMdtWVSoOF63ukfWT_xysmGjIF1Zw7-NEejbjtOaSj9qUqWSOEQJabKjhsCE04w-mbi0WuWIq6f440=w681-h907-no">
            <a:extLst>
              <a:ext uri="{FF2B5EF4-FFF2-40B4-BE49-F238E27FC236}">
                <a16:creationId xmlns:a16="http://schemas.microsoft.com/office/drawing/2014/main" id="{9A73ACCF-CD8F-4C74-B343-4185A2161A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83167"/>
            <a:ext cx="3968749" cy="52916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lh3.googleusercontent.com/j2MiNQxHdNIJSeDHxQfyXpQxTXhkyVrK3_zi0IDdTrcGDfqZ8TV8N9ZSM7T0Oka8x-KxxeArDRxZMz1XlhH835_DysuSIHNEWUs42CqE-CIC0EfdKipJ-qc6NyZWsgUNqWjCyRmf47-wvUm1dJoIn-GvZlMAISUcC1Lm9qHxrrb79zNjvWAeev155c-Q0X3KZr5aq-dRDMIDFJGQntgGK-5UU4RLdWbK5wky1skvVYL_aCCodNBQf0-PHLKSheuL-hSzcTNpMnfMCgrNl2LM606a2rcysnUElCwXtIgg4XOrECfIkIF4n7E73Dq471mHy71-5TklbB2e8yByahvQUwZw3g8V61cmbwHP-Ntm2UpPn-BrDc0jT_ksP1q-ljltoFk6pzGPlx0X10iheJBkF3vnQMLoUrnwbjJCDnnqp14BQBd4i7jm6AlSkmJAbi4uMtRiE8hDVgDxRQnnbSf518cencpOsqQ86a0VtH-SC6PG_6UxG2fjiNr0NsHnQIfWcOdUQUKgX73ezZb5gkUU1OFls36JPi3qH1Cy4j6FpqLj4meYCuTGHhQGjb1oe4N4_IFxk6qND5PY1Jh2DG7H0BXkY6rDdL6aZ6SlNsxTix8labcxGCgQ2Iku4NJaNdk5djE5hYaF0TAWWEH-_CZJaigCSytgqEX7=w681-h907-no">
            <a:extLst>
              <a:ext uri="{FF2B5EF4-FFF2-40B4-BE49-F238E27FC236}">
                <a16:creationId xmlns:a16="http://schemas.microsoft.com/office/drawing/2014/main" id="{2F87B63C-5298-4553-89F9-DF508CBF7D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2648" y="783166"/>
            <a:ext cx="3968751" cy="529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896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3574</Words>
  <Application>Microsoft Office PowerPoint</Application>
  <PresentationFormat>On-screen Show (4:3)</PresentationFormat>
  <Paragraphs>422</Paragraphs>
  <Slides>59</Slides>
  <Notes>36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Office Theme</vt:lpstr>
      <vt:lpstr>Midseason Gardening Challenges and Reframing for the Future</vt:lpstr>
      <vt:lpstr>PowerPoint Presentation</vt:lpstr>
      <vt:lpstr>Conserve</vt:lpstr>
      <vt:lpstr>Possessive/Objective Relationship and Responses</vt:lpstr>
      <vt:lpstr>Ecological/Subjective Relationship Responses</vt:lpstr>
      <vt:lpstr>Material/Object Response to Common Midseason Garden Issues</vt:lpstr>
      <vt:lpstr>Dryness and Draught</vt:lpstr>
      <vt:lpstr>PowerPoint Presentation</vt:lpstr>
      <vt:lpstr>PowerPoint Presentation</vt:lpstr>
      <vt:lpstr>Emitter Tubing</vt:lpstr>
      <vt:lpstr>PowerPoint Presentation</vt:lpstr>
      <vt:lpstr>Disease, Mildew, and Fungus</vt:lpstr>
      <vt:lpstr>Powdery Mildew</vt:lpstr>
      <vt:lpstr>Verticillium Wilt</vt:lpstr>
      <vt:lpstr>Blossom End Rot</vt:lpstr>
      <vt:lpstr>Pests (Insects)</vt:lpstr>
      <vt:lpstr>Common Organic Pesticides</vt:lpstr>
      <vt:lpstr>Repellents and Traps</vt:lpstr>
      <vt:lpstr>Importing Beneficial Insects</vt:lpstr>
      <vt:lpstr>Weed Management</vt:lpstr>
      <vt:lpstr>Canada Thistle</vt:lpstr>
      <vt:lpstr>Heat</vt:lpstr>
      <vt:lpstr>No or Improper Pollination</vt:lpstr>
      <vt:lpstr>PowerPoint Presentation</vt:lpstr>
      <vt:lpstr>Ecological/Subjective Relationship Responses in the Garden</vt:lpstr>
      <vt:lpstr>PowerPoint Presentation</vt:lpstr>
      <vt:lpstr>Ecology = Family</vt:lpstr>
      <vt:lpstr>It starts with the soil It starts with the soil It starts with the soil It starts with the soil  It starts with the soil It starts with the soil  It starts with the soil It starts with the soil   </vt:lpstr>
      <vt:lpstr>PowerPoint Presentation</vt:lpstr>
      <vt:lpstr>No-Till</vt:lpstr>
      <vt:lpstr>Cover Crops</vt:lpstr>
      <vt:lpstr>Mulching</vt:lpstr>
      <vt:lpstr>Composting</vt:lpstr>
      <vt:lpstr>Soil Inoculates</vt:lpstr>
      <vt:lpstr>Innoculating w/ Mycorhizza Fungi</vt:lpstr>
      <vt:lpstr>Compost Teas</vt:lpstr>
      <vt:lpstr>Organic Fertilizers</vt:lpstr>
      <vt:lpstr>Crop Diversity and Crop Rotation</vt:lpstr>
      <vt:lpstr>PowerPoint Presentation</vt:lpstr>
      <vt:lpstr>Breaking up the Disease and Pest Cycle: Integrated Pest Management</vt:lpstr>
      <vt:lpstr>The Case of the Tomato Plant</vt:lpstr>
      <vt:lpstr>PowerPoint Presentation</vt:lpstr>
      <vt:lpstr>Beneficial Habitat</vt:lpstr>
      <vt:lpstr>PowerPoint Presentation</vt:lpstr>
      <vt:lpstr>PowerPoint Presentation</vt:lpstr>
      <vt:lpstr>Integrated Pest Management: Japanese Beetles</vt:lpstr>
      <vt:lpstr>PowerPoint Presentation</vt:lpstr>
      <vt:lpstr>PowerPoint Presentation</vt:lpstr>
      <vt:lpstr>PowerPoint Presentation</vt:lpstr>
      <vt:lpstr>Attract Predatory Birds</vt:lpstr>
      <vt:lpstr>Develop Habitat for Predatory Insects</vt:lpstr>
      <vt:lpstr>Providing Habitat for Wheelbugs</vt:lpstr>
      <vt:lpstr>Providing Habitat for Spring Tiphia</vt:lpstr>
      <vt:lpstr>PowerPoint Presentation</vt:lpstr>
      <vt:lpstr>Organic Pesticide: Spinosad</vt:lpstr>
      <vt:lpstr>Organic Pesticide:  Bacillus thuringiensis galleriae (BTG)</vt:lpstr>
      <vt:lpstr>Organic Pesticide: Milky Spore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Midseason Gardening Challenges and Reframing for the Future</dc:title>
  <dc:creator>Andrew Fritz</dc:creator>
  <cp:lastModifiedBy>Andrew Fritz</cp:lastModifiedBy>
  <cp:revision>3</cp:revision>
  <dcterms:created xsi:type="dcterms:W3CDTF">2019-07-16T21:30:40Z</dcterms:created>
  <dcterms:modified xsi:type="dcterms:W3CDTF">2019-07-16T21:44:32Z</dcterms:modified>
</cp:coreProperties>
</file>